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256" r:id="rId2"/>
    <p:sldId id="258" r:id="rId3"/>
    <p:sldId id="285" r:id="rId4"/>
    <p:sldId id="265" r:id="rId5"/>
    <p:sldId id="260" r:id="rId6"/>
    <p:sldId id="259" r:id="rId7"/>
    <p:sldId id="264" r:id="rId8"/>
    <p:sldId id="261" r:id="rId9"/>
    <p:sldId id="272" r:id="rId10"/>
    <p:sldId id="266" r:id="rId11"/>
    <p:sldId id="268" r:id="rId12"/>
    <p:sldId id="269" r:id="rId13"/>
    <p:sldId id="270" r:id="rId14"/>
    <p:sldId id="286" r:id="rId15"/>
    <p:sldId id="282" r:id="rId16"/>
    <p:sldId id="290" r:id="rId17"/>
    <p:sldId id="284" r:id="rId18"/>
    <p:sldId id="291" r:id="rId19"/>
  </p:sldIdLst>
  <p:sldSz cx="12192000" cy="6858000"/>
  <p:notesSz cx="6805613" cy="9939338"/>
  <p:embeddedFontLst>
    <p:embeddedFont>
      <p:font typeface="AR CENA" panose="020B0604020202020204" charset="0"/>
      <p:regular r:id="rId22"/>
    </p:embeddedFont>
    <p:embeddedFont>
      <p:font typeface="Calibri" panose="020F0502020204030204" pitchFamily="34" charset="0"/>
      <p:regular r:id="rId23"/>
      <p:bold r:id="rId24"/>
      <p:italic r:id="rId25"/>
      <p:boldItalic r:id="rId26"/>
    </p:embeddedFont>
    <p:embeddedFont>
      <p:font typeface="Comic Sans MS" panose="030F0702030302020204" pitchFamily="66" charset="0"/>
      <p:regular r:id="rId27"/>
      <p:bold r:id="rId28"/>
      <p:italic r:id="rId29"/>
      <p:boldItalic r:id="rId30"/>
    </p:embeddedFont>
    <p:embeddedFont>
      <p:font typeface="Corbel" panose="020B050302020402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384" autoAdjust="0"/>
  </p:normalViewPr>
  <p:slideViewPr>
    <p:cSldViewPr snapToGrid="0">
      <p:cViewPr varScale="1">
        <p:scale>
          <a:sx n="96" d="100"/>
          <a:sy n="96" d="100"/>
        </p:scale>
        <p:origin x="115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30" d="100"/>
        <a:sy n="3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handoutMaster" Target="handoutMasters/handoutMaster1.xml"/><Relationship Id="rId34"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82D82B23-F03D-4BC9-8C68-BC7DCDE76487}" type="datetimeFigureOut">
              <a:rPr lang="en-NZ" smtClean="0"/>
              <a:t>9/08/2019</a:t>
            </a:fld>
            <a:endParaRPr lang="en-NZ"/>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01126E1A-BF7A-46A6-B179-9C31BD0D1E89}" type="slidenum">
              <a:rPr lang="en-NZ" smtClean="0"/>
              <a:t>‹#›</a:t>
            </a:fld>
            <a:endParaRPr lang="en-NZ"/>
          </a:p>
        </p:txBody>
      </p:sp>
    </p:spTree>
    <p:extLst>
      <p:ext uri="{BB962C8B-B14F-4D97-AF65-F5344CB8AC3E}">
        <p14:creationId xmlns:p14="http://schemas.microsoft.com/office/powerpoint/2010/main" val="3087901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F36514F9-302A-47E3-917F-A0B6DB388C66}" type="datetimeFigureOut">
              <a:rPr lang="en-NZ" smtClean="0"/>
              <a:t>9/08/2019</a:t>
            </a:fld>
            <a:endParaRPr lang="en-NZ"/>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4B90B2E-D15D-4ABC-BF6A-679EB16D6B6A}" type="slidenum">
              <a:rPr lang="en-NZ" smtClean="0"/>
              <a:t>‹#›</a:t>
            </a:fld>
            <a:endParaRPr lang="en-NZ"/>
          </a:p>
        </p:txBody>
      </p:sp>
    </p:spTree>
    <p:extLst>
      <p:ext uri="{BB962C8B-B14F-4D97-AF65-F5344CB8AC3E}">
        <p14:creationId xmlns:p14="http://schemas.microsoft.com/office/powerpoint/2010/main" val="286466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8/9/2019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8/9/2019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8/9/2019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8/9/2019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8/9/2019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8/9/2019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8/9/2019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8/9/2019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8/9/2019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https://www.youtube.com/embed/KOgF2Kgel6k?feature=oembed"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https://www.youtube.com/embed/1tYdOIqvpq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8614" y="594068"/>
            <a:ext cx="7832915" cy="3323128"/>
          </a:xfrm>
        </p:spPr>
        <p:txBody>
          <a:bodyPr>
            <a:normAutofit fontScale="90000"/>
          </a:bodyPr>
          <a:lstStyle/>
          <a:p>
            <a:r>
              <a:rPr lang="mi-NZ" sz="6700" i="1" dirty="0">
                <a:solidFill>
                  <a:schemeClr val="accent1">
                    <a:lumMod val="60000"/>
                    <a:lumOff val="40000"/>
                  </a:schemeClr>
                </a:solidFill>
                <a:effectLst/>
              </a:rPr>
              <a:t> </a:t>
            </a:r>
            <a:r>
              <a:rPr lang="mi-NZ" sz="6700" dirty="0">
                <a:solidFill>
                  <a:schemeClr val="accent1">
                    <a:lumMod val="60000"/>
                    <a:lumOff val="40000"/>
                  </a:schemeClr>
                </a:solidFill>
                <a:effectLst/>
              </a:rPr>
              <a:t>Laudato Si,  </a:t>
            </a:r>
            <a:br>
              <a:rPr lang="mi-NZ" sz="6700" dirty="0">
                <a:solidFill>
                  <a:schemeClr val="accent1">
                    <a:lumMod val="60000"/>
                    <a:lumOff val="40000"/>
                  </a:schemeClr>
                </a:solidFill>
                <a:effectLst/>
              </a:rPr>
            </a:br>
            <a:r>
              <a:rPr lang="mi-NZ" sz="6700" dirty="0">
                <a:solidFill>
                  <a:schemeClr val="accent1">
                    <a:lumMod val="60000"/>
                    <a:lumOff val="40000"/>
                  </a:schemeClr>
                </a:solidFill>
                <a:effectLst/>
              </a:rPr>
              <a:t>Stewardship  </a:t>
            </a:r>
            <a:br>
              <a:rPr lang="mi-NZ" sz="6700" dirty="0">
                <a:solidFill>
                  <a:schemeClr val="accent1">
                    <a:lumMod val="60000"/>
                    <a:lumOff val="40000"/>
                  </a:schemeClr>
                </a:solidFill>
                <a:effectLst/>
              </a:rPr>
            </a:br>
            <a:r>
              <a:rPr lang="mi-NZ" sz="6700" dirty="0">
                <a:solidFill>
                  <a:schemeClr val="accent1">
                    <a:lumMod val="60000"/>
                    <a:lumOff val="40000"/>
                  </a:schemeClr>
                </a:solidFill>
                <a:effectLst/>
              </a:rPr>
              <a:t> &amp; Social Justice</a:t>
            </a:r>
            <a:br>
              <a:rPr lang="mi-NZ" sz="6700" dirty="0">
                <a:solidFill>
                  <a:schemeClr val="accent1">
                    <a:lumMod val="60000"/>
                    <a:lumOff val="40000"/>
                  </a:schemeClr>
                </a:solidFill>
                <a:effectLst/>
              </a:rPr>
            </a:br>
            <a:r>
              <a:rPr lang="mi-NZ" sz="4400" i="1" dirty="0">
                <a:solidFill>
                  <a:schemeClr val="accent1">
                    <a:lumMod val="60000"/>
                    <a:lumOff val="40000"/>
                  </a:schemeClr>
                </a:solidFill>
                <a:effectLst/>
              </a:rPr>
              <a:t>Kia</a:t>
            </a:r>
            <a:r>
              <a:rPr lang="mi-NZ" sz="6700" i="1" dirty="0">
                <a:solidFill>
                  <a:schemeClr val="accent1">
                    <a:lumMod val="60000"/>
                    <a:lumOff val="40000"/>
                  </a:schemeClr>
                </a:solidFill>
                <a:effectLst/>
              </a:rPr>
              <a:t> </a:t>
            </a:r>
            <a:r>
              <a:rPr lang="mi-NZ" sz="4400" i="1" dirty="0">
                <a:solidFill>
                  <a:schemeClr val="accent1">
                    <a:lumMod val="60000"/>
                    <a:lumOff val="40000"/>
                  </a:schemeClr>
                </a:solidFill>
                <a:effectLst/>
              </a:rPr>
              <a:t>Kororiatia, kaitiakitanga me  te tika </a:t>
            </a:r>
            <a:br>
              <a:rPr lang="en-NZ" dirty="0">
                <a:effectLst/>
              </a:rPr>
            </a:br>
            <a:endParaRPr lang="en-NZ" dirty="0"/>
          </a:p>
        </p:txBody>
      </p:sp>
      <p:sp>
        <p:nvSpPr>
          <p:cNvPr id="3" name="Subtitle 2"/>
          <p:cNvSpPr>
            <a:spLocks noGrp="1"/>
          </p:cNvSpPr>
          <p:nvPr>
            <p:ph type="subTitle" idx="1"/>
          </p:nvPr>
        </p:nvSpPr>
        <p:spPr>
          <a:xfrm>
            <a:off x="2557530" y="3917196"/>
            <a:ext cx="9144000" cy="2346736"/>
          </a:xfrm>
        </p:spPr>
        <p:txBody>
          <a:bodyPr>
            <a:normAutofit fontScale="40000" lnSpcReduction="20000"/>
          </a:bodyPr>
          <a:lstStyle/>
          <a:p>
            <a:endParaRPr lang="mi-NZ" dirty="0"/>
          </a:p>
          <a:p>
            <a:endParaRPr lang="mi-NZ" dirty="0"/>
          </a:p>
          <a:p>
            <a:r>
              <a:rPr lang="mi-NZ" sz="8400" dirty="0"/>
              <a:t>Reflecting on ‘</a:t>
            </a:r>
            <a:r>
              <a:rPr lang="mi-NZ" sz="8400" i="1" dirty="0"/>
              <a:t>Laudato Si’ </a:t>
            </a:r>
          </a:p>
          <a:p>
            <a:r>
              <a:rPr lang="mi-NZ" sz="8400" i="1" dirty="0"/>
              <a:t>in the Context of  God-Te Atua-Io Matua Kore </a:t>
            </a:r>
          </a:p>
          <a:p>
            <a:r>
              <a:rPr lang="mi-NZ" sz="8400" i="1" dirty="0"/>
              <a:t>strand</a:t>
            </a:r>
          </a:p>
          <a:p>
            <a:endParaRPr lang="mi-NZ" dirty="0"/>
          </a:p>
          <a:p>
            <a:endParaRPr lang="en-NZ" dirty="0"/>
          </a:p>
        </p:txBody>
      </p:sp>
      <p:sp>
        <p:nvSpPr>
          <p:cNvPr id="5" name="TextBox 4"/>
          <p:cNvSpPr txBox="1"/>
          <p:nvPr/>
        </p:nvSpPr>
        <p:spPr>
          <a:xfrm>
            <a:off x="5795493" y="6387920"/>
            <a:ext cx="5952186" cy="369332"/>
          </a:xfrm>
          <a:prstGeom prst="rect">
            <a:avLst/>
          </a:prstGeom>
          <a:noFill/>
        </p:spPr>
        <p:txBody>
          <a:bodyPr wrap="square" rtlCol="0">
            <a:spAutoFit/>
          </a:bodyPr>
          <a:lstStyle/>
          <a:p>
            <a:pPr algn="ctr"/>
            <a:r>
              <a:rPr lang="mi-NZ" dirty="0"/>
              <a:t>Catholic Schools Office, Diocese of Auckland, New Zealand</a:t>
            </a:r>
            <a:endParaRPr lang="en-NZ" dirty="0"/>
          </a:p>
        </p:txBody>
      </p:sp>
      <p:pic>
        <p:nvPicPr>
          <p:cNvPr id="1028" name="Picture 4" descr="Laudato Si is the encyclical letter of Pope Francis on care of the earth">
            <a:extLst>
              <a:ext uri="{FF2B5EF4-FFF2-40B4-BE49-F238E27FC236}">
                <a16:creationId xmlns:a16="http://schemas.microsoft.com/office/drawing/2014/main" id="{0BA96EEB-FD0B-4D81-AA18-DDB17F454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832" y="594068"/>
            <a:ext cx="2778535" cy="332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91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433" y="770587"/>
            <a:ext cx="11368586" cy="4401205"/>
          </a:xfrm>
          <a:prstGeom prst="rect">
            <a:avLst/>
          </a:prstGeom>
        </p:spPr>
        <p:txBody>
          <a:bodyPr wrap="square">
            <a:spAutoFit/>
          </a:bodyPr>
          <a:lstStyle/>
          <a:p>
            <a:r>
              <a:rPr lang="en-NZ" sz="2800" dirty="0">
                <a:latin typeface="Comic Sans MS" panose="030F0702030302020204" pitchFamily="66" charset="0"/>
              </a:rPr>
              <a:t>67. We are not God. The earth was here before us and it has been given to us….Although it is true that we Christians have at times incorrectly interpreted the Scriptures, nowadays we must forcefully reject the notion that our being created in God’s image and given dominion over the earth justifies absolute domination over other creatures…. Each community can take from the bounty of the earth whatever it needs for subsistence, but it also has the duty to protect the earth and to ensure its fruitfulness for coming generations. “The earth is the Lord’s” (</a:t>
            </a:r>
            <a:r>
              <a:rPr lang="en-NZ" sz="2800" i="1" dirty="0">
                <a:latin typeface="Comic Sans MS" panose="030F0702030302020204" pitchFamily="66" charset="0"/>
              </a:rPr>
              <a:t>Ps</a:t>
            </a:r>
            <a:r>
              <a:rPr lang="en-NZ" sz="2800" dirty="0">
                <a:latin typeface="Comic Sans MS" panose="030F0702030302020204" pitchFamily="66" charset="0"/>
              </a:rPr>
              <a:t> 24:1); to him belongs “the earth with all that is within it” (</a:t>
            </a:r>
            <a:r>
              <a:rPr lang="en-NZ" sz="2800" i="1" dirty="0">
                <a:latin typeface="Comic Sans MS" panose="030F0702030302020204" pitchFamily="66" charset="0"/>
              </a:rPr>
              <a:t>Dt </a:t>
            </a:r>
            <a:r>
              <a:rPr lang="en-NZ" sz="2800" dirty="0">
                <a:latin typeface="Comic Sans MS" panose="030F0702030302020204" pitchFamily="66" charset="0"/>
              </a:rPr>
              <a:t>10:14). </a:t>
            </a:r>
          </a:p>
        </p:txBody>
      </p:sp>
      <p:sp>
        <p:nvSpPr>
          <p:cNvPr id="2" name="Rectangle 1"/>
          <p:cNvSpPr/>
          <p:nvPr/>
        </p:nvSpPr>
        <p:spPr>
          <a:xfrm>
            <a:off x="162364" y="105349"/>
            <a:ext cx="2263761" cy="369332"/>
          </a:xfrm>
          <a:prstGeom prst="rect">
            <a:avLst/>
          </a:prstGeom>
        </p:spPr>
        <p:txBody>
          <a:bodyPr wrap="none">
            <a:spAutoFit/>
          </a:bodyPr>
          <a:lstStyle/>
          <a:p>
            <a:r>
              <a:rPr lang="mi-NZ" dirty="0">
                <a:solidFill>
                  <a:schemeClr val="accent3">
                    <a:lumMod val="60000"/>
                    <a:lumOff val="40000"/>
                  </a:schemeClr>
                </a:solidFill>
                <a:latin typeface="Comic Sans MS" panose="030F0702030302020204" pitchFamily="66" charset="0"/>
              </a:rPr>
              <a:t>Read Paragraph 67</a:t>
            </a:r>
            <a:r>
              <a:rPr lang="mi-NZ" dirty="0">
                <a:solidFill>
                  <a:srgbClr val="FFC000"/>
                </a:solidFill>
                <a:latin typeface="Comic Sans MS" panose="030F0702030302020204" pitchFamily="66" charset="0"/>
              </a:rPr>
              <a:t>.</a:t>
            </a:r>
          </a:p>
        </p:txBody>
      </p:sp>
      <p:sp>
        <p:nvSpPr>
          <p:cNvPr id="5" name="TextBox 4">
            <a:extLst>
              <a:ext uri="{FF2B5EF4-FFF2-40B4-BE49-F238E27FC236}">
                <a16:creationId xmlns:a16="http://schemas.microsoft.com/office/drawing/2014/main" id="{A7FB3DFF-24B8-40BC-98CB-37EEB8DDE538}"/>
              </a:ext>
            </a:extLst>
          </p:cNvPr>
          <p:cNvSpPr txBox="1"/>
          <p:nvPr/>
        </p:nvSpPr>
        <p:spPr>
          <a:xfrm>
            <a:off x="825376" y="5467698"/>
            <a:ext cx="10536701" cy="830997"/>
          </a:xfrm>
          <a:prstGeom prst="rect">
            <a:avLst/>
          </a:prstGeom>
          <a:solidFill>
            <a:schemeClr val="accent5"/>
          </a:solidFill>
        </p:spPr>
        <p:txBody>
          <a:bodyPr wrap="square" rtlCol="0">
            <a:spAutoFit/>
          </a:bodyPr>
          <a:lstStyle/>
          <a:p>
            <a:pPr algn="ctr"/>
            <a:r>
              <a:rPr lang="en-NZ" sz="2400" dirty="0">
                <a:latin typeface="Comic Sans MS" panose="030F0702030302020204" pitchFamily="66" charset="0"/>
              </a:rPr>
              <a:t>CST Principle of Stewardship</a:t>
            </a:r>
          </a:p>
          <a:p>
            <a:pPr algn="ctr"/>
            <a:r>
              <a:rPr lang="en-NZ" sz="2400" dirty="0">
                <a:latin typeface="Comic Sans MS" panose="030F0702030302020204" pitchFamily="66" charset="0"/>
              </a:rPr>
              <a:t>AA2. Yr2, AO3; AA6. </a:t>
            </a:r>
            <a:r>
              <a:rPr lang="en-NZ" sz="2400" dirty="0" err="1">
                <a:latin typeface="Comic Sans MS" panose="030F0702030302020204" pitchFamily="66" charset="0"/>
              </a:rPr>
              <a:t>Yr</a:t>
            </a:r>
            <a:r>
              <a:rPr lang="en-NZ" sz="2400" dirty="0">
                <a:latin typeface="Comic Sans MS" panose="030F0702030302020204" pitchFamily="66" charset="0"/>
              </a:rPr>
              <a:t> 4, AO2, AA4, </a:t>
            </a:r>
            <a:r>
              <a:rPr lang="en-NZ" sz="2400" dirty="0" err="1">
                <a:latin typeface="Comic Sans MS" panose="030F0702030302020204" pitchFamily="66" charset="0"/>
              </a:rPr>
              <a:t>Yr</a:t>
            </a:r>
            <a:r>
              <a:rPr lang="en-NZ" sz="2400" dirty="0">
                <a:latin typeface="Comic Sans MS" panose="030F0702030302020204" pitchFamily="66" charset="0"/>
              </a:rPr>
              <a:t> 5, AO1; AA2. </a:t>
            </a:r>
            <a:r>
              <a:rPr lang="en-NZ" sz="2400" dirty="0" err="1">
                <a:latin typeface="Comic Sans MS" panose="030F0702030302020204" pitchFamily="66" charset="0"/>
              </a:rPr>
              <a:t>Yr</a:t>
            </a:r>
            <a:r>
              <a:rPr lang="en-NZ" sz="2400" dirty="0">
                <a:latin typeface="Comic Sans MS" panose="030F0702030302020204" pitchFamily="66" charset="0"/>
              </a:rPr>
              <a:t> 7, AO2 </a:t>
            </a:r>
          </a:p>
        </p:txBody>
      </p:sp>
    </p:spTree>
    <p:extLst>
      <p:ext uri="{BB962C8B-B14F-4D97-AF65-F5344CB8AC3E}">
        <p14:creationId xmlns:p14="http://schemas.microsoft.com/office/powerpoint/2010/main" val="3544499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encrypted-tbn0.gstatic.com/images?q=tbn:ANd9GcQ_D0W7qiCLDVeE0mxBXO3SGLtJ3lYfxMUSzvg5e0_DBPA2gfm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444" y="4826420"/>
            <a:ext cx="3030113" cy="20315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8790" y="733246"/>
            <a:ext cx="11346286" cy="6124754"/>
          </a:xfrm>
          <a:prstGeom prst="rect">
            <a:avLst/>
          </a:prstGeom>
          <a:noFill/>
        </p:spPr>
        <p:txBody>
          <a:bodyPr wrap="square" rtlCol="0">
            <a:spAutoFit/>
          </a:bodyPr>
          <a:lstStyle/>
          <a:p>
            <a:endParaRPr lang="mi-NZ" sz="3200" dirty="0">
              <a:latin typeface="AR CENA" panose="02000000000000000000" pitchFamily="2" charset="0"/>
            </a:endParaRPr>
          </a:p>
          <a:p>
            <a:r>
              <a:rPr lang="mi-NZ" sz="3200" dirty="0">
                <a:latin typeface="AR CENA" panose="02000000000000000000" pitchFamily="2" charset="0"/>
              </a:rPr>
              <a:t>3 Minute Challenge:</a:t>
            </a:r>
          </a:p>
          <a:p>
            <a:r>
              <a:rPr lang="mi-NZ" sz="3600" dirty="0">
                <a:latin typeface="AR CENA" panose="02000000000000000000" pitchFamily="2" charset="0"/>
              </a:rPr>
              <a:t>How many animals can you name using the word anthropomorphism:</a:t>
            </a:r>
          </a:p>
          <a:p>
            <a:endParaRPr lang="mi-NZ" sz="3600" dirty="0">
              <a:latin typeface="AR CENA" panose="02000000000000000000" pitchFamily="2" charset="0"/>
            </a:endParaRPr>
          </a:p>
          <a:p>
            <a:pPr algn="ctr"/>
            <a:r>
              <a:rPr lang="mi-NZ" sz="4800" b="1" dirty="0">
                <a:solidFill>
                  <a:srgbClr val="FFC000"/>
                </a:solidFill>
                <a:latin typeface="AR CENA" panose="02000000000000000000" pitchFamily="2" charset="0"/>
              </a:rPr>
              <a:t>Clearly the Bible has no place for a tyrranical </a:t>
            </a:r>
            <a:r>
              <a:rPr lang="mi-NZ" sz="4800" u="sng" dirty="0">
                <a:solidFill>
                  <a:srgbClr val="FFC000"/>
                </a:solidFill>
                <a:latin typeface="AR CENA" panose="02000000000000000000" pitchFamily="2" charset="0"/>
              </a:rPr>
              <a:t>anthropocentrism</a:t>
            </a:r>
            <a:r>
              <a:rPr lang="mi-NZ" sz="4800" b="1" dirty="0">
                <a:solidFill>
                  <a:srgbClr val="FFC000"/>
                </a:solidFill>
                <a:latin typeface="AR CENA" panose="02000000000000000000" pitchFamily="2" charset="0"/>
              </a:rPr>
              <a:t> unconcerned with other creatures.</a:t>
            </a:r>
          </a:p>
          <a:p>
            <a:pPr algn="ctr"/>
            <a:endParaRPr lang="mi-NZ" sz="4800" b="1" dirty="0">
              <a:solidFill>
                <a:srgbClr val="FFC000"/>
              </a:solidFill>
              <a:latin typeface="AR CENA" panose="02000000000000000000" pitchFamily="2" charset="0"/>
            </a:endParaRPr>
          </a:p>
          <a:p>
            <a:pPr algn="ctr"/>
            <a:endParaRPr lang="mi-NZ" sz="4800" b="1" dirty="0">
              <a:solidFill>
                <a:srgbClr val="FFC000"/>
              </a:solidFill>
              <a:latin typeface="AR CENA" panose="02000000000000000000" pitchFamily="2" charset="0"/>
            </a:endParaRPr>
          </a:p>
          <a:p>
            <a:endParaRPr lang="mi-NZ" sz="3200" dirty="0">
              <a:latin typeface="AR CENA" panose="02000000000000000000" pitchFamily="2" charset="0"/>
            </a:endParaRPr>
          </a:p>
          <a:p>
            <a:endParaRPr lang="en-NZ" sz="3200" dirty="0">
              <a:latin typeface="AR CENA" panose="02000000000000000000" pitchFamily="2" charset="0"/>
            </a:endParaRPr>
          </a:p>
        </p:txBody>
      </p:sp>
      <p:pic>
        <p:nvPicPr>
          <p:cNvPr id="8194" name="Picture 2" descr="https://s-media-cache-ak0.pinimg.com/originals/f0/67/34/f06734b9d917a718404b889eb9a42d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90" y="4826420"/>
            <a:ext cx="4456088" cy="20315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encrypted-tbn0.gstatic.com/images?q=tbn:ANd9GcRPxU60M_aeWIKysllCUr6-nCTCgQd7RSe8UDzOWWMy7Of6Yz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4584" y="4820608"/>
            <a:ext cx="3039415" cy="203739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s://encrypted-tbn1.gstatic.com/images?q=tbn:ANd9GcQOAyS5bFDPmMWYF7Watvp_ueXhWW_O6SbdTWeehJ01WjabqkQ0h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3999" y="4820608"/>
            <a:ext cx="3048001" cy="2042842"/>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10" descr="data:image/jpeg;base64,/9j/4AAQSkZJRgABAQAAAQABAAD/2wCEAAkGBw8PDw8NDQ8NDw0NDQ0ODw0ODQ8OEA8PFBEWFhURFxQYHCggGBwlHBQWITEhJSsrLi4uFyAzODMsNygtLisBCgoKDg0OGhAQGy8lHx4sLCwrLywsLDQsMiwsLCwsLCw0LCwsLCwvNyssLCwsLCwsLCwsLCwsLCwsLCwsLCwsLP/AABEIALcBEwMBIgACEQEDEQH/xAAbAAEBAQADAQEAAAAAAAAAAAAAAQIDBAYHBf/EADoQAAIBAgQDBwIDBwMFAAAAAAABAgMRBBIhMQVBUQYTIjJhcYFCkSNSoRRiscHR4fBykrIHFSRTg//EABkBAQEAAwEAAAAAAAAAAAAAAAABAgMEBf/EACYRAQACAgEEAQMFAAAAAAAAAAABAgMRMQQSIUFREyJhFDJxkeH/2gAMAwEAAhEDEQA/AEUciRIo2kes4VSNJBI0gCRoJFsVBFFggFipFQAWBQRQAFAAAAUAQFAEFigCCxQBAWwIjIsaIBmwaNEKM2JY2QDDRho5CMiuOwNFA4EjaRmJtBFRtERpIAjREUo45V4xkoyeVy8reifz1EXllle0ruPv9Uf5/fofn8Xy5JQxMXLDy2rxjeVGXJyj0X5l8rmdLD4qpRy0az72lOzpVIPM2ltKnL6rb5HquTa0Ndr6nyyiu3oKW3tdfZ2NnUwuJUmtU86TUl5ZPlJe9rW5NW6HbM4mJY6AClVCgAAUAQAAALAACgCAoAEKAiAoIMg0SwGSGiMDJGaZGVWSGgQcKRpIkTaCKjREUClFilHUxsK68WHdOTW9GsrRmvSS1i/e6PK1cTThOVPK8FOetTB4qLlhKz/NGS8j/eVj2p5rtLw/FOMpU5xr4dJylQrRg507atwm1f8AW/uacsTrcM6a3p+LLis4yyxuknfLKWZp9cy83pPdq172TPVcI4wqqUKtoVeT+mft0fofO6cmn0tspXTXyfpOs3C13FrVNabclbR/FvY8/Hlmk7h12pFofSAeJ4f2pnBpVlnSSV9U8vOL9ea+3PT2OFxMKsFUpSUoS2f8n0Z6OPLW/DktSauUFBtYgAAAAAAAgAAoAAgAAoAAgACCMhpksBkljRGFZBbADhSNoyjaCKihFAoCKgAaTVmk09GnqmuhQEfO+0/DIYWtannhSq2lBSTlTv8AVFS5a8vU/Oo1Gua+JOP8z6hi8OqtOdOWW04tXlFSSdtHb0Pm/EMJVozcKsKcGvqhs1ya1ueb1OLtnccS7MN9xpyVafexSt4lonFQctuVrX9js8Kx9fDTlGKvZpyouOstN1bl/nW/QoV8vO3xeTOac1dSy3k+dSbbsuWj0X9TmraYnw6JiJh9BwWLjWgpxuusJK0o+6OwfNsDxurQqKcszjt1cY/zR7vhfFaeIinFpS/Lff1X9D08Gfu8W5ceXF2+Y4d4FB0tAAAAAAAAKAFAgKAiAoAgKCDIKAMtENMjAgAA4EbRmJtAVGiIoBGiFCAAAHn+1fA1Xi69OM5YinFJQjJJTintZrfXkegKjG9YtGpZVmYncPk1FSTyuOSSunnTTVt9Nzu4ZQfmV6cGm29ZVJckfudsOCxX/lUYzbnP8aMdYpv67br1PN0auz5R8kf3up5ObHNJ078VomNri4SlObaWfnFWSyPl05nXwuMnQkp0m3B29E37rmup+lKCa0fii0k/z1JNb+x0MSrKT2je0488y+pLoYVlnL3XA+0UK0Uqj12zuys+klyfrsz98+PU6kqTzKUoSUc0fDdVI8k9dme47NdpYVIqnWkoyS03drfxR34eo14v/blyYt+avUFFJZ7ZPFmaUcut77WOxjMMqNONWpVoKM5KEUpSbc27ZV4bXv6nVbLSsxFp1vhpilp4jh1wCmbBLAoCoCgCAoAgKABCgghDRGEQjKQCFAA66NoyjaApQigVIBAIoACgKACPJ9o+zqV8ThopWUpVKSb1d/NFffQ9YDDJji8allS01ncPl9Kptb6bpf63vI1VjdZoWulJO/OnCNm7e57Dj/Z5V71aNoV9W075ajt9k9NzyFSM6UpUqsXCSUaeWVr2f9jzMuG2OXbTJFnX4hh3NU6sIylGTmoxSd4rdfDu/scdCOW000nJN2V1Z/01O/i60oyjJLweSKXJxSv/AJ7nSjT8U1vkk0nbn0/ga4nw26fZ/wDpxwWnDAwx8r1MRWbnDN5aai5RSS5t73Z5HtPxDFvGOFa6p94pU4bqKjdb/Ovwfjdme2uK4fF0YONShdydGbk3F22g7+FX1dkON9tKOJcZzpyhOmrtKzTbvovay+7MK1nviZjei37Ze2hK6TXNJmj5jwvtnVpV5ylmnhqkr9y2rwXWL5P02Z7/AIfxnDYhJ0qsW5K+STUZ+1nv8XPapki38vOtSYd8AGxiAFAgKAICgCAoIIAAIyMrIwJcABHAjaMI2gNIqIjSAFIUAUhQABQqFAAHQ4vwmniYZZWjUvBxqqCclld7eq309T9vA4SFTzVGpfljC7t1u2fpQ4ZRX55X2u7v7I5M3VYqbrby348N5+6HyPinA8RQi5SanSjJvPG7dnNbrk9f0Z+XWrLNJxvGLcpWbXN3Xuz6v2+yYfh1WSjllVnChBt63lrLRfuxkfGu8sppvfZaaXWx5/dW07rGnZETHLOJqLdJRumnz3Z+bVld+yRy4ieZ2TVld79EdaXTmb6RprtZLm6dVxd02mZika7voZsX7vCu1mJoWWdygvpk88fs9vho9nwntph61o1U6c3zV5R+26/U+YxpN/TK/orjL6te6ZlXLavEpNKzy+5UasZrNCUZx6xaaNnxrh3F69CSlCbdtPM1p0utT1WA7eW0rRlLRa2jv7r+hujqY9w1Th+Je8B+Jg+1eCq2tXhGT+mV4u/S0km/g/UpYylPyVacvRTjf7G+uStuJappMcucAGTEIUAZBSADLKAMgpAOBG4mEbiEaRoyjSAFAAoIUAUAKAAD9LglbLOSUM85JW2aSW+/wfsTqyWs3GHompP26XPM0a0oO8JZW1a6ttfVH7MZQg1durXk9Fa9m+UVy9zx+vxzF+71Lv6a0TXXwnFfxlGlJR7tOMp94rxUVduTvvsz5DxngE6+PxNPB08uGpSfjT/DoUYK2aUm7bJu173PsGP4fnpVKdOSp1qqSzpZkrNXaT3XK3r6nle0PD54Og8PTm1RrVp1Kk7xcq07pty05ye2mkUratvy6/Vrk+z34/12TNJr5fHFhpSk1CMpa2Tatfo30PQ4TsoqlCtPPevSg5ZHmUXDK/ElGLlJq3l9j9XCYaNWu3Tj9WsIx0T0S+7ueswHA8RSmn3Uk1a/ijrF78/n4PXx5IiY7nDes+nxmtQlTeWcZwlvacJQlZ7Oz1IkfZuKcFw2JUu+pQlOUO777KlViuWWVtLHi+MdhKsLywcnVhaP4dSUVVcr62dlG3M6b4bRx5aoyRLyVF5Wpa259H6Heks70y5HZJbac/kxUwFai5U69OdNqVm5Raje2yls/gxRbi/R+X0OW/LdVy18NGUpOMFGKu/Dz9Ev82OD9m0dlL3/ALHaVXf00+TUn5/SCf6GMWllMQ/Lcej19T9LgvFquDnnp5GpWzx1Wa23pzeoqpNJWV2r3stWdOatrb5M63YzD33D+3VKelalOHWUfEv7/ofu4Xj2Eq6QxFPM/pk8svsz5C5/Yjlz6ap9PU6K57xz5arY6vtyqX1ipS/0rf5dkROW7SjHo3eXzyX6ng8DUlGmqs0502lfE08PQx9G/NyyRjVg+qbZ+zgKkKy/AjwjFW3UZTpyXvCSk0dUX20TXT0EcTBvLCSnJbqDzW92tF8nKdOjLE6J0cNBLlGvNpey7tHbV+dr+mxkikAZUZBSAcCNo40bTCNo0YRtAUAoAIFCgAAFIUAdnBYnu5Zt3laXpfmdYpjekXjtllW01ncP2sNjoqOZtupLW3KKV7L/ADodXj2D/aqdCmsqee8nJ8pRd/4L7nQUmjmjipZlJ62d7ep5d+gvF5tSXZXqazXVn5vBeFTWKknBwUJxlJ2suVmnz2R6jEVfD3sdXBWkr7pN3+x+VDFyTclu1FXfocXeys1d2bba6mUdFe87v4Y/XrWNQ3i8ubNG1pWenJ8zhKD0qV7axHw5bTuduLEYeFSOSrCFSF08s4qauudmee4j2Lw9TNKi5UakpZk/PCPVKPJfJ6YC1K25gi0xw+ZVeyuNjOcI0nKFPM1UUopVFytre76HTr4CtSip1qVSnCeaCc45btb7+/6H1kkopqzSafJq6Oeelr6ltjNPt8bcJNuKjJyjrZJt23vb2VyJ6N5cy+pWurdfT3PsapRzZ8sc7WXPlWbL0vvY44YOlFycaVJOatNqnFZl0empj+k/K/X/AA+KzVtevXmaw0VKpCOeNO8lac/LB8m7J6X9D7BDg2FSklh6CU7Zl3cWnbbTkYnwHBul3Dw9Luszko2fhk92ne6+GWOnn5T6sPG0YqlWUcSp8LxstIYzD2/ZcR0co+XX0062P28Rhqrt/wBwwNDGRXlxeEjHvLfmdN2l/tbP26HCqMKCwrj3lCN0oVn3to/lu+S5dBw/h0cP4aMqio8qMpOcIP8Acb8UV6Xa9EbopMNc2dbhmHoWvh6uJiv/AFTrVbx/+dW7ifqFZDZDEIUjKiAEA6yNo40bTCNo2jjRtAaKRFApSFAAAKFAAFIUAAUAAAAAAAAAAAAAAAACApAIyFIwBGUywJcEAHUTNpnXnVUVd39krtsksZFJSaet1Z5YtWV9btE2O4maTOnPGwir+J76KLvpFyf/ABa9zc8ZCN7vVO1tL+XNe19rDcJp3EynW/a4Zst9Wpa2aXhtf3/szkpYiMnaLu7XtZqyvbXoNmnMUiBRoERQqoBACghQBSFAAhQAAAAAAAAAAAAAKEKRgQhQQZZlmmYYRAS4KOhKCkssldM1CjFJJLRJpavnuAQFhafR8/qlzTT588zOWdGEk01pJ3erV3ly/wAABoT9kpvdN+a15SaV3dpK+hy0aMYeVNaW3b0u3z92ANDnTKAUUoAAAAUAAUAACgAAAAAAAAAAAAAAEDAIMsjAAy2ZbAAzcAFR/9k="/>
          <p:cNvSpPr>
            <a:spLocks noChangeAspect="1" noChangeArrowheads="1"/>
          </p:cNvSpPr>
          <p:nvPr/>
        </p:nvSpPr>
        <p:spPr bwMode="auto">
          <a:xfrm>
            <a:off x="2936383" y="335955"/>
            <a:ext cx="1981692" cy="131980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2050" name="Picture 2" descr="Image result for bear images">
            <a:extLst>
              <a:ext uri="{FF2B5EF4-FFF2-40B4-BE49-F238E27FC236}">
                <a16:creationId xmlns:a16="http://schemas.microsoft.com/office/drawing/2014/main" id="{0762537A-2E6C-4566-BB41-2823760374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1625" y="46424"/>
            <a:ext cx="2712794" cy="1806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204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77" y="612845"/>
            <a:ext cx="11629623" cy="3539430"/>
          </a:xfrm>
          <a:prstGeom prst="rect">
            <a:avLst/>
          </a:prstGeom>
        </p:spPr>
        <p:txBody>
          <a:bodyPr wrap="square">
            <a:spAutoFit/>
          </a:bodyPr>
          <a:lstStyle/>
          <a:p>
            <a:pPr algn="just"/>
            <a:r>
              <a:rPr lang="en-NZ" sz="3200" dirty="0">
                <a:latin typeface="Comic Sans MS" panose="030F0702030302020204" pitchFamily="66" charset="0"/>
              </a:rPr>
              <a:t>69……we are called to recognize that other living beings have a value of their own in God’s eyes: “by their mere existence they bless him and give him glory”, and indeed, “the Lord rejoices in all his works” (</a:t>
            </a:r>
            <a:r>
              <a:rPr lang="en-NZ" sz="3200" i="1" dirty="0">
                <a:latin typeface="Comic Sans MS" panose="030F0702030302020204" pitchFamily="66" charset="0"/>
              </a:rPr>
              <a:t>Ps </a:t>
            </a:r>
            <a:r>
              <a:rPr lang="en-NZ" sz="3200" dirty="0">
                <a:latin typeface="Comic Sans MS" panose="030F0702030302020204" pitchFamily="66" charset="0"/>
              </a:rPr>
              <a:t>104:31). By virtue of our unique dignity and our gift of intelligence, we are called to respect creation and its inherent laws, for “the Lord by wisdom founded the earth” (</a:t>
            </a:r>
            <a:r>
              <a:rPr lang="en-NZ" sz="3200" i="1" dirty="0" err="1">
                <a:latin typeface="Comic Sans MS" panose="030F0702030302020204" pitchFamily="66" charset="0"/>
              </a:rPr>
              <a:t>Prov</a:t>
            </a:r>
            <a:r>
              <a:rPr lang="en-NZ" sz="3200" i="1" dirty="0">
                <a:latin typeface="Comic Sans MS" panose="030F0702030302020204" pitchFamily="66" charset="0"/>
              </a:rPr>
              <a:t> </a:t>
            </a:r>
            <a:r>
              <a:rPr lang="en-NZ" sz="3200" dirty="0">
                <a:latin typeface="Comic Sans MS" panose="030F0702030302020204" pitchFamily="66" charset="0"/>
              </a:rPr>
              <a:t>3:19)</a:t>
            </a:r>
          </a:p>
        </p:txBody>
      </p:sp>
      <p:sp>
        <p:nvSpPr>
          <p:cNvPr id="3" name="Rectangle 2"/>
          <p:cNvSpPr/>
          <p:nvPr/>
        </p:nvSpPr>
        <p:spPr>
          <a:xfrm>
            <a:off x="405767" y="243513"/>
            <a:ext cx="2315057" cy="369332"/>
          </a:xfrm>
          <a:prstGeom prst="rect">
            <a:avLst/>
          </a:prstGeom>
        </p:spPr>
        <p:txBody>
          <a:bodyPr wrap="none">
            <a:spAutoFit/>
          </a:bodyPr>
          <a:lstStyle/>
          <a:p>
            <a:r>
              <a:rPr lang="mi-NZ" b="1" dirty="0">
                <a:solidFill>
                  <a:schemeClr val="accent3">
                    <a:lumMod val="60000"/>
                    <a:lumOff val="40000"/>
                  </a:schemeClr>
                </a:solidFill>
                <a:latin typeface="Comic Sans MS" panose="030F0702030302020204" pitchFamily="66" charset="0"/>
              </a:rPr>
              <a:t>Read Paragraph 69</a:t>
            </a:r>
          </a:p>
        </p:txBody>
      </p:sp>
      <p:sp>
        <p:nvSpPr>
          <p:cNvPr id="4" name="TextBox 3">
            <a:extLst>
              <a:ext uri="{FF2B5EF4-FFF2-40B4-BE49-F238E27FC236}">
                <a16:creationId xmlns:a16="http://schemas.microsoft.com/office/drawing/2014/main" id="{50B57AE8-59EF-49FC-BA3E-C70B92FC668C}"/>
              </a:ext>
            </a:extLst>
          </p:cNvPr>
          <p:cNvSpPr txBox="1"/>
          <p:nvPr/>
        </p:nvSpPr>
        <p:spPr>
          <a:xfrm>
            <a:off x="827649" y="5291048"/>
            <a:ext cx="10536701" cy="954107"/>
          </a:xfrm>
          <a:prstGeom prst="rect">
            <a:avLst/>
          </a:prstGeom>
          <a:solidFill>
            <a:schemeClr val="accent5"/>
          </a:solidFill>
        </p:spPr>
        <p:txBody>
          <a:bodyPr wrap="square" rtlCol="0">
            <a:spAutoFit/>
          </a:bodyPr>
          <a:lstStyle/>
          <a:p>
            <a:pPr algn="ctr"/>
            <a:r>
              <a:rPr lang="en-NZ" sz="2800" dirty="0">
                <a:latin typeface="Comic Sans MS" panose="030F0702030302020204" pitchFamily="66" charset="0"/>
              </a:rPr>
              <a:t>Respect for Life</a:t>
            </a:r>
          </a:p>
          <a:p>
            <a:pPr algn="ctr"/>
            <a:r>
              <a:rPr lang="en-NZ" sz="2800" dirty="0">
                <a:latin typeface="Comic Sans MS" panose="030F0702030302020204" pitchFamily="66" charset="0"/>
              </a:rPr>
              <a:t>AA2. </a:t>
            </a:r>
            <a:r>
              <a:rPr lang="en-NZ" sz="2800" dirty="0" err="1">
                <a:latin typeface="Comic Sans MS" panose="030F0702030302020204" pitchFamily="66" charset="0"/>
              </a:rPr>
              <a:t>Yr</a:t>
            </a:r>
            <a:r>
              <a:rPr lang="en-NZ" sz="2800" dirty="0">
                <a:latin typeface="Comic Sans MS" panose="030F0702030302020204" pitchFamily="66" charset="0"/>
              </a:rPr>
              <a:t> 5, AO4; AA6. </a:t>
            </a:r>
            <a:r>
              <a:rPr lang="en-NZ" sz="2800" dirty="0" err="1">
                <a:latin typeface="Comic Sans MS" panose="030F0702030302020204" pitchFamily="66" charset="0"/>
              </a:rPr>
              <a:t>Yr</a:t>
            </a:r>
            <a:r>
              <a:rPr lang="en-NZ" sz="2800" dirty="0">
                <a:latin typeface="Comic Sans MS" panose="030F0702030302020204" pitchFamily="66" charset="0"/>
              </a:rPr>
              <a:t> 7, AO4 </a:t>
            </a:r>
          </a:p>
        </p:txBody>
      </p:sp>
    </p:spTree>
    <p:extLst>
      <p:ext uri="{BB962C8B-B14F-4D97-AF65-F5344CB8AC3E}">
        <p14:creationId xmlns:p14="http://schemas.microsoft.com/office/powerpoint/2010/main" val="869624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609"/>
            <a:ext cx="7723163" cy="7322326"/>
          </a:xfrm>
          <a:prstGeom prst="rect">
            <a:avLst/>
          </a:prstGeom>
        </p:spPr>
        <p:txBody>
          <a:bodyPr wrap="square">
            <a:spAutoFit/>
          </a:bodyPr>
          <a:lstStyle/>
          <a:p>
            <a:pPr lvl="0">
              <a:lnSpc>
                <a:spcPct val="107000"/>
              </a:lnSpc>
              <a:spcAft>
                <a:spcPts val="0"/>
              </a:spcAft>
            </a:pPr>
            <a:r>
              <a:rPr lang="mi-NZ" sz="2800" dirty="0">
                <a:latin typeface="Comic Sans MS" panose="030F0702030302020204" pitchFamily="66" charset="0"/>
                <a:ea typeface="Calibri" panose="020F0502020204030204" pitchFamily="34" charset="0"/>
                <a:cs typeface="Times New Roman" panose="02020603050405020304" pitchFamily="18" charset="0"/>
              </a:rPr>
              <a:t>Share </a:t>
            </a:r>
            <a:r>
              <a:rPr lang="mi-NZ" sz="2800" b="1" dirty="0">
                <a:latin typeface="Comic Sans MS" panose="030F0702030302020204" pitchFamily="66" charset="0"/>
                <a:ea typeface="Calibri" panose="020F0502020204030204" pitchFamily="34" charset="0"/>
                <a:cs typeface="Times New Roman" panose="02020603050405020304" pitchFamily="18" charset="0"/>
              </a:rPr>
              <a:t>with someone beside you</a:t>
            </a:r>
            <a:r>
              <a:rPr lang="mi-NZ" sz="2800" dirty="0">
                <a:latin typeface="Comic Sans MS" panose="030F0702030302020204" pitchFamily="66" charset="0"/>
                <a:ea typeface="Calibri" panose="020F0502020204030204" pitchFamily="34" charset="0"/>
                <a:cs typeface="Times New Roman" panose="02020603050405020304" pitchFamily="18" charset="0"/>
              </a:rPr>
              <a:t>: </a:t>
            </a:r>
            <a:endParaRPr lang="en-NZ" sz="2800" dirty="0">
              <a:latin typeface="Comic Sans MS" panose="030F0702030302020204" pitchFamily="66" charset="0"/>
              <a:ea typeface="Calibri" panose="020F0502020204030204" pitchFamily="34" charset="0"/>
              <a:cs typeface="Times New Roman" panose="02020603050405020304" pitchFamily="18" charset="0"/>
            </a:endParaRPr>
          </a:p>
          <a:p>
            <a:pPr marL="457200" lvl="0" indent="-457200">
              <a:lnSpc>
                <a:spcPct val="107000"/>
              </a:lnSpc>
              <a:spcAft>
                <a:spcPts val="0"/>
              </a:spcAft>
              <a:buFont typeface="Arial" panose="020B0604020202020204" pitchFamily="34" charset="0"/>
              <a:buChar char="•"/>
            </a:pPr>
            <a:endParaRPr lang="en-NZ" sz="12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457200" lvl="0" indent="-457200" algn="ctr">
              <a:lnSpc>
                <a:spcPct val="107000"/>
              </a:lnSpc>
              <a:spcAft>
                <a:spcPts val="0"/>
              </a:spcAft>
              <a:buFont typeface="Arial" panose="020B0604020202020204" pitchFamily="34" charset="0"/>
              <a:buChar char="•"/>
            </a:pPr>
            <a:r>
              <a:rPr lang="mi-NZ" sz="32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Is there a creature that you find especially “wonder-full’?</a:t>
            </a:r>
            <a:r>
              <a:rPr lang="en-NZ" sz="32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 </a:t>
            </a:r>
          </a:p>
          <a:p>
            <a:pPr lvl="0" algn="ctr">
              <a:lnSpc>
                <a:spcPct val="107000"/>
              </a:lnSpc>
              <a:spcAft>
                <a:spcPts val="0"/>
              </a:spcAft>
            </a:pPr>
            <a:r>
              <a:rPr lang="mi-NZ" sz="32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A bear? A kukupa? An elephant? </a:t>
            </a:r>
          </a:p>
          <a:p>
            <a:pPr lvl="0" algn="ctr">
              <a:lnSpc>
                <a:spcPct val="107000"/>
              </a:lnSpc>
              <a:spcAft>
                <a:spcPts val="0"/>
              </a:spcAft>
            </a:pPr>
            <a:r>
              <a:rPr lang="mi-NZ" sz="32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A frog? A yellow eyed penguin? A whale? </a:t>
            </a:r>
          </a:p>
          <a:p>
            <a:pPr marL="457200" lvl="0" indent="-457200">
              <a:lnSpc>
                <a:spcPct val="107000"/>
              </a:lnSpc>
              <a:spcAft>
                <a:spcPts val="0"/>
              </a:spcAft>
              <a:buFont typeface="Arial" panose="020B0604020202020204" pitchFamily="34" charset="0"/>
              <a:buChar char="•"/>
            </a:pPr>
            <a:endParaRPr lang="mi-NZ" sz="32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457200" lvl="0" indent="-457200" algn="ctr">
              <a:lnSpc>
                <a:spcPct val="107000"/>
              </a:lnSpc>
              <a:spcAft>
                <a:spcPts val="0"/>
              </a:spcAft>
              <a:buFont typeface="Arial" panose="020B0604020202020204" pitchFamily="34" charset="0"/>
              <a:buChar char="•"/>
            </a:pPr>
            <a:r>
              <a:rPr lang="mi-NZ" sz="32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What attributes make this creature unique and amazing?</a:t>
            </a:r>
          </a:p>
          <a:p>
            <a:pPr marL="457200" lvl="0" indent="-457200" algn="ctr">
              <a:lnSpc>
                <a:spcPct val="107000"/>
              </a:lnSpc>
              <a:spcAft>
                <a:spcPts val="0"/>
              </a:spcAft>
              <a:buFont typeface="Arial" panose="020B0604020202020204" pitchFamily="34" charset="0"/>
              <a:buChar char="•"/>
            </a:pPr>
            <a:endParaRPr lang="mi-NZ" sz="32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457200" lvl="0" indent="-457200" algn="ctr">
              <a:lnSpc>
                <a:spcPct val="107000"/>
              </a:lnSpc>
              <a:spcAft>
                <a:spcPts val="0"/>
              </a:spcAft>
              <a:buFont typeface="Arial" panose="020B0604020202020204" pitchFamily="34" charset="0"/>
              <a:buChar char="•"/>
            </a:pPr>
            <a:r>
              <a:rPr lang="mi-NZ" sz="32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How does this particular creature reflect God’s wisdom and goodness?</a:t>
            </a:r>
            <a:r>
              <a:rPr lang="mi-NZ" sz="3200"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r>
              <a:rPr lang="mi-NZ" sz="2800"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p>
          <a:p>
            <a:pPr lvl="0" algn="ctr">
              <a:lnSpc>
                <a:spcPct val="107000"/>
              </a:lnSpc>
              <a:spcAft>
                <a:spcPts val="0"/>
              </a:spcAft>
            </a:pPr>
            <a:r>
              <a:rPr lang="mi-NZ" sz="2800" b="1" dirty="0">
                <a:solidFill>
                  <a:srgbClr val="FFFF00"/>
                </a:solidFill>
                <a:latin typeface="Comic Sans MS" panose="030F0702030302020204" pitchFamily="66" charset="0"/>
                <a:ea typeface="Calibri" panose="020F0502020204030204" pitchFamily="34" charset="0"/>
                <a:cs typeface="Times New Roman" panose="02020603050405020304" pitchFamily="18" charset="0"/>
              </a:rPr>
              <a:t>                                                    </a:t>
            </a:r>
            <a:r>
              <a:rPr lang="mi-NZ" sz="2000" dirty="0">
                <a:latin typeface="Comic Sans MS" panose="030F0702030302020204" pitchFamily="66" charset="0"/>
                <a:ea typeface="Calibri" panose="020F0502020204030204" pitchFamily="34" charset="0"/>
                <a:cs typeface="Times New Roman" panose="02020603050405020304" pitchFamily="18" charset="0"/>
              </a:rPr>
              <a:t>(3 minutes)</a:t>
            </a:r>
            <a:endParaRPr lang="en-NZ"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4622" y="1710104"/>
            <a:ext cx="3808896" cy="3396468"/>
          </a:xfrm>
          <a:prstGeom prst="rect">
            <a:avLst/>
          </a:prstGeom>
        </p:spPr>
      </p:pic>
    </p:spTree>
    <p:extLst>
      <p:ext uri="{BB962C8B-B14F-4D97-AF65-F5344CB8AC3E}">
        <p14:creationId xmlns:p14="http://schemas.microsoft.com/office/powerpoint/2010/main" val="3118400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7A1489-D650-4A68-AEAD-2229479BCA78}"/>
              </a:ext>
            </a:extLst>
          </p:cNvPr>
          <p:cNvSpPr txBox="1"/>
          <p:nvPr/>
        </p:nvSpPr>
        <p:spPr>
          <a:xfrm>
            <a:off x="320041" y="668216"/>
            <a:ext cx="11173264" cy="1200329"/>
          </a:xfrm>
          <a:prstGeom prst="rect">
            <a:avLst/>
          </a:prstGeom>
          <a:noFill/>
        </p:spPr>
        <p:txBody>
          <a:bodyPr wrap="square" rtlCol="0">
            <a:spAutoFit/>
          </a:bodyPr>
          <a:lstStyle/>
          <a:p>
            <a:r>
              <a:rPr lang="en-NZ" sz="2400" b="1" dirty="0"/>
              <a:t>ACTIVITY: Create a lesson(learning experience) for students based on one of the following aspects </a:t>
            </a:r>
            <a:r>
              <a:rPr lang="en-NZ" sz="2400" b="1" dirty="0" err="1"/>
              <a:t>Laudato</a:t>
            </a:r>
            <a:r>
              <a:rPr lang="en-NZ" sz="2400" b="1" dirty="0"/>
              <a:t> Si covered today:                         </a:t>
            </a:r>
            <a:r>
              <a:rPr lang="en-NZ" sz="2400" dirty="0"/>
              <a:t>(5-10 mins)</a:t>
            </a:r>
            <a:endParaRPr lang="en-NZ" sz="2400" b="1" dirty="0"/>
          </a:p>
          <a:p>
            <a:r>
              <a:rPr lang="en-NZ" sz="2400" b="1" i="1" dirty="0"/>
              <a:t>				</a:t>
            </a:r>
            <a:endParaRPr lang="en-NZ" sz="2400" dirty="0"/>
          </a:p>
        </p:txBody>
      </p:sp>
      <p:sp>
        <p:nvSpPr>
          <p:cNvPr id="5" name="TextBox 4">
            <a:extLst>
              <a:ext uri="{FF2B5EF4-FFF2-40B4-BE49-F238E27FC236}">
                <a16:creationId xmlns:a16="http://schemas.microsoft.com/office/drawing/2014/main" id="{E3A0D3AB-2F2A-4759-B468-51D37CB2F09F}"/>
              </a:ext>
            </a:extLst>
          </p:cNvPr>
          <p:cNvSpPr txBox="1"/>
          <p:nvPr/>
        </p:nvSpPr>
        <p:spPr>
          <a:xfrm>
            <a:off x="661181" y="2294527"/>
            <a:ext cx="10536701" cy="400110"/>
          </a:xfrm>
          <a:prstGeom prst="rect">
            <a:avLst/>
          </a:prstGeom>
          <a:solidFill>
            <a:schemeClr val="accent5"/>
          </a:solidFill>
        </p:spPr>
        <p:txBody>
          <a:bodyPr wrap="square" rtlCol="0">
            <a:spAutoFit/>
          </a:bodyPr>
          <a:lstStyle/>
          <a:p>
            <a:pPr algn="ctr"/>
            <a:r>
              <a:rPr lang="en-NZ" sz="2000" dirty="0">
                <a:latin typeface="Comic Sans MS" panose="030F0702030302020204" pitchFamily="66" charset="0"/>
              </a:rPr>
              <a:t>AA6 Year 1 AO1, </a:t>
            </a:r>
            <a:r>
              <a:rPr lang="en-NZ" sz="2000" u="sng" dirty="0">
                <a:latin typeface="Comic Sans MS" panose="030F0702030302020204" pitchFamily="66" charset="0"/>
              </a:rPr>
              <a:t>AA6</a:t>
            </a:r>
            <a:r>
              <a:rPr lang="en-NZ" sz="2000" dirty="0">
                <a:latin typeface="Comic Sans MS" panose="030F0702030302020204" pitchFamily="66" charset="0"/>
              </a:rPr>
              <a:t> Year 3 AO 1, AA4, Y5 AO1, AA5, </a:t>
            </a:r>
            <a:r>
              <a:rPr lang="en-NZ" sz="2000" dirty="0" err="1">
                <a:latin typeface="Comic Sans MS" panose="030F0702030302020204" pitchFamily="66" charset="0"/>
              </a:rPr>
              <a:t>Yr</a:t>
            </a:r>
            <a:r>
              <a:rPr lang="en-NZ" sz="2000" dirty="0">
                <a:latin typeface="Comic Sans MS" panose="030F0702030302020204" pitchFamily="66" charset="0"/>
              </a:rPr>
              <a:t> 7 AO1 </a:t>
            </a:r>
          </a:p>
        </p:txBody>
      </p:sp>
      <p:sp>
        <p:nvSpPr>
          <p:cNvPr id="4" name="TextBox 3">
            <a:extLst>
              <a:ext uri="{FF2B5EF4-FFF2-40B4-BE49-F238E27FC236}">
                <a16:creationId xmlns:a16="http://schemas.microsoft.com/office/drawing/2014/main" id="{C4CADB59-38FD-46E5-9BE0-E1D6A927729E}"/>
              </a:ext>
            </a:extLst>
          </p:cNvPr>
          <p:cNvSpPr txBox="1"/>
          <p:nvPr/>
        </p:nvSpPr>
        <p:spPr>
          <a:xfrm>
            <a:off x="661179" y="2880360"/>
            <a:ext cx="10536703" cy="738664"/>
          </a:xfrm>
          <a:prstGeom prst="rect">
            <a:avLst/>
          </a:prstGeom>
          <a:noFill/>
        </p:spPr>
        <p:txBody>
          <a:bodyPr wrap="square" rtlCol="0">
            <a:spAutoFit/>
          </a:bodyPr>
          <a:lstStyle/>
          <a:p>
            <a:r>
              <a:rPr lang="en-NZ" sz="2400" b="1" i="1" dirty="0"/>
              <a:t>2. </a:t>
            </a:r>
            <a:r>
              <a:rPr lang="en-NZ" sz="2400" b="1" i="1" dirty="0" err="1"/>
              <a:t>Whakawhanaungatanga</a:t>
            </a:r>
            <a:r>
              <a:rPr lang="en-NZ" sz="2400" b="1" i="1" dirty="0"/>
              <a:t> / right relationships</a:t>
            </a:r>
          </a:p>
          <a:p>
            <a:endParaRPr lang="en-NZ" dirty="0"/>
          </a:p>
        </p:txBody>
      </p:sp>
      <p:sp>
        <p:nvSpPr>
          <p:cNvPr id="6" name="TextBox 5">
            <a:extLst>
              <a:ext uri="{FF2B5EF4-FFF2-40B4-BE49-F238E27FC236}">
                <a16:creationId xmlns:a16="http://schemas.microsoft.com/office/drawing/2014/main" id="{C2E10EA9-905A-40A4-BB52-BE9EA3371233}"/>
              </a:ext>
            </a:extLst>
          </p:cNvPr>
          <p:cNvSpPr txBox="1"/>
          <p:nvPr/>
        </p:nvSpPr>
        <p:spPr>
          <a:xfrm>
            <a:off x="661179" y="3629055"/>
            <a:ext cx="10536701" cy="400110"/>
          </a:xfrm>
          <a:prstGeom prst="rect">
            <a:avLst/>
          </a:prstGeom>
          <a:solidFill>
            <a:schemeClr val="accent5"/>
          </a:solidFill>
        </p:spPr>
        <p:txBody>
          <a:bodyPr wrap="square" rtlCol="0">
            <a:spAutoFit/>
          </a:bodyPr>
          <a:lstStyle/>
          <a:p>
            <a:pPr algn="ctr"/>
            <a:r>
              <a:rPr lang="en-NZ" sz="2000" dirty="0">
                <a:latin typeface="Comic Sans MS" panose="030F0702030302020204" pitchFamily="66" charset="0"/>
              </a:rPr>
              <a:t>AA5 Year 1 AO2, AA6. Year 2, AO1; AA5 Year 4 AO 1, AA5, Y8 AO2, AA1. Yr6, AO1 </a:t>
            </a:r>
          </a:p>
        </p:txBody>
      </p:sp>
      <p:sp>
        <p:nvSpPr>
          <p:cNvPr id="10" name="Rectangle 9">
            <a:extLst>
              <a:ext uri="{FF2B5EF4-FFF2-40B4-BE49-F238E27FC236}">
                <a16:creationId xmlns:a16="http://schemas.microsoft.com/office/drawing/2014/main" id="{E66151FB-40D8-4A9E-A39C-A16BB133D7CF}"/>
              </a:ext>
            </a:extLst>
          </p:cNvPr>
          <p:cNvSpPr/>
          <p:nvPr/>
        </p:nvSpPr>
        <p:spPr>
          <a:xfrm>
            <a:off x="668216" y="4008418"/>
            <a:ext cx="10529663" cy="461665"/>
          </a:xfrm>
          <a:prstGeom prst="rect">
            <a:avLst/>
          </a:prstGeom>
        </p:spPr>
        <p:txBody>
          <a:bodyPr wrap="square">
            <a:spAutoFit/>
          </a:bodyPr>
          <a:lstStyle/>
          <a:p>
            <a:r>
              <a:rPr lang="en-NZ" sz="2400" b="1" i="1" u="sng" dirty="0"/>
              <a:t>3. </a:t>
            </a:r>
            <a:r>
              <a:rPr lang="en-NZ" sz="2400" b="1" i="1" u="sng" dirty="0" err="1"/>
              <a:t>kaitiakitanga</a:t>
            </a:r>
            <a:r>
              <a:rPr lang="en-NZ" sz="2400" b="1" i="1" u="sng" dirty="0"/>
              <a:t>/stewardship</a:t>
            </a:r>
            <a:endParaRPr lang="en-NZ" sz="2400" dirty="0"/>
          </a:p>
        </p:txBody>
      </p:sp>
      <p:sp>
        <p:nvSpPr>
          <p:cNvPr id="12" name="TextBox 11">
            <a:extLst>
              <a:ext uri="{FF2B5EF4-FFF2-40B4-BE49-F238E27FC236}">
                <a16:creationId xmlns:a16="http://schemas.microsoft.com/office/drawing/2014/main" id="{32B2260C-22BB-42F7-985E-2A25AC4253E8}"/>
              </a:ext>
            </a:extLst>
          </p:cNvPr>
          <p:cNvSpPr txBox="1"/>
          <p:nvPr/>
        </p:nvSpPr>
        <p:spPr>
          <a:xfrm>
            <a:off x="661179" y="4649391"/>
            <a:ext cx="10536701" cy="707886"/>
          </a:xfrm>
          <a:prstGeom prst="rect">
            <a:avLst/>
          </a:prstGeom>
          <a:solidFill>
            <a:schemeClr val="accent5"/>
          </a:solidFill>
        </p:spPr>
        <p:txBody>
          <a:bodyPr wrap="square" rtlCol="0">
            <a:spAutoFit/>
          </a:bodyPr>
          <a:lstStyle/>
          <a:p>
            <a:pPr algn="ctr"/>
            <a:r>
              <a:rPr lang="en-NZ" sz="2000" dirty="0">
                <a:latin typeface="Comic Sans MS" panose="030F0702030302020204" pitchFamily="66" charset="0"/>
              </a:rPr>
              <a:t>CST Principle of Stewardship</a:t>
            </a:r>
          </a:p>
          <a:p>
            <a:pPr algn="ctr"/>
            <a:r>
              <a:rPr lang="en-NZ" sz="2000" dirty="0">
                <a:latin typeface="Comic Sans MS" panose="030F0702030302020204" pitchFamily="66" charset="0"/>
              </a:rPr>
              <a:t>AA2. Yr2, AO3; AA6. </a:t>
            </a:r>
            <a:r>
              <a:rPr lang="en-NZ" sz="2000" dirty="0" err="1">
                <a:latin typeface="Comic Sans MS" panose="030F0702030302020204" pitchFamily="66" charset="0"/>
              </a:rPr>
              <a:t>Yr</a:t>
            </a:r>
            <a:r>
              <a:rPr lang="en-NZ" sz="2000" dirty="0">
                <a:latin typeface="Comic Sans MS" panose="030F0702030302020204" pitchFamily="66" charset="0"/>
              </a:rPr>
              <a:t> 4, AO2, AA4, </a:t>
            </a:r>
            <a:r>
              <a:rPr lang="en-NZ" sz="2000" dirty="0" err="1">
                <a:latin typeface="Comic Sans MS" panose="030F0702030302020204" pitchFamily="66" charset="0"/>
              </a:rPr>
              <a:t>Yr</a:t>
            </a:r>
            <a:r>
              <a:rPr lang="en-NZ" sz="2000" dirty="0">
                <a:latin typeface="Comic Sans MS" panose="030F0702030302020204" pitchFamily="66" charset="0"/>
              </a:rPr>
              <a:t> 5, AO1; AA2. </a:t>
            </a:r>
            <a:r>
              <a:rPr lang="en-NZ" sz="2000" dirty="0" err="1">
                <a:latin typeface="Comic Sans MS" panose="030F0702030302020204" pitchFamily="66" charset="0"/>
              </a:rPr>
              <a:t>Yr</a:t>
            </a:r>
            <a:r>
              <a:rPr lang="en-NZ" sz="2000" dirty="0">
                <a:latin typeface="Comic Sans MS" panose="030F0702030302020204" pitchFamily="66" charset="0"/>
              </a:rPr>
              <a:t> 7, AO2 </a:t>
            </a:r>
          </a:p>
        </p:txBody>
      </p:sp>
      <p:sp>
        <p:nvSpPr>
          <p:cNvPr id="15" name="TextBox 14">
            <a:extLst>
              <a:ext uri="{FF2B5EF4-FFF2-40B4-BE49-F238E27FC236}">
                <a16:creationId xmlns:a16="http://schemas.microsoft.com/office/drawing/2014/main" id="{3D1D3505-B8FA-4A0C-B9DF-28D014555D01}"/>
              </a:ext>
            </a:extLst>
          </p:cNvPr>
          <p:cNvSpPr txBox="1"/>
          <p:nvPr/>
        </p:nvSpPr>
        <p:spPr>
          <a:xfrm>
            <a:off x="661179" y="5516880"/>
            <a:ext cx="10536701" cy="461665"/>
          </a:xfrm>
          <a:prstGeom prst="rect">
            <a:avLst/>
          </a:prstGeom>
          <a:noFill/>
        </p:spPr>
        <p:txBody>
          <a:bodyPr wrap="square" rtlCol="0">
            <a:spAutoFit/>
          </a:bodyPr>
          <a:lstStyle/>
          <a:p>
            <a:r>
              <a:rPr lang="en-NZ" sz="2400" b="1" i="1" u="sng" dirty="0"/>
              <a:t>4. </a:t>
            </a:r>
            <a:r>
              <a:rPr lang="en-NZ" sz="2400" b="1" i="1" u="sng" dirty="0" err="1"/>
              <a:t>Te</a:t>
            </a:r>
            <a:r>
              <a:rPr lang="en-NZ" sz="2400" b="1" i="1" u="sng" dirty="0"/>
              <a:t> </a:t>
            </a:r>
            <a:r>
              <a:rPr lang="en-NZ" sz="2400" b="1" i="1" u="sng" dirty="0" err="1"/>
              <a:t>Tapu</a:t>
            </a:r>
            <a:r>
              <a:rPr lang="en-NZ" sz="2400" b="1" i="1" u="sng" dirty="0"/>
              <a:t> o </a:t>
            </a:r>
            <a:r>
              <a:rPr lang="en-NZ" sz="2400" b="1" i="1" u="sng" dirty="0" err="1"/>
              <a:t>te</a:t>
            </a:r>
            <a:r>
              <a:rPr lang="en-NZ" sz="2400" b="1" i="1" u="sng" dirty="0"/>
              <a:t> </a:t>
            </a:r>
            <a:r>
              <a:rPr lang="en-NZ" sz="2400" b="1" i="1" u="sng" dirty="0" err="1"/>
              <a:t>Ao</a:t>
            </a:r>
            <a:r>
              <a:rPr lang="en-NZ" sz="2400" b="1" i="1" u="sng" dirty="0"/>
              <a:t> / Respect for life</a:t>
            </a:r>
            <a:r>
              <a:rPr lang="en-NZ" dirty="0"/>
              <a:t>. </a:t>
            </a:r>
          </a:p>
        </p:txBody>
      </p:sp>
      <p:sp>
        <p:nvSpPr>
          <p:cNvPr id="16" name="TextBox 15">
            <a:extLst>
              <a:ext uri="{FF2B5EF4-FFF2-40B4-BE49-F238E27FC236}">
                <a16:creationId xmlns:a16="http://schemas.microsoft.com/office/drawing/2014/main" id="{D81BCEA0-EE19-46AF-A4F1-EA7E5735ACF1}"/>
              </a:ext>
            </a:extLst>
          </p:cNvPr>
          <p:cNvSpPr txBox="1"/>
          <p:nvPr/>
        </p:nvSpPr>
        <p:spPr>
          <a:xfrm>
            <a:off x="661179" y="6027003"/>
            <a:ext cx="10536701" cy="338554"/>
          </a:xfrm>
          <a:prstGeom prst="rect">
            <a:avLst/>
          </a:prstGeom>
          <a:solidFill>
            <a:schemeClr val="accent5"/>
          </a:solidFill>
        </p:spPr>
        <p:txBody>
          <a:bodyPr wrap="square" rtlCol="0">
            <a:spAutoFit/>
          </a:bodyPr>
          <a:lstStyle/>
          <a:p>
            <a:pPr algn="ctr"/>
            <a:r>
              <a:rPr lang="en-NZ" sz="1600" dirty="0">
                <a:latin typeface="Comic Sans MS" panose="030F0702030302020204" pitchFamily="66" charset="0"/>
              </a:rPr>
              <a:t>Respect for Life: AA2. </a:t>
            </a:r>
            <a:r>
              <a:rPr lang="en-NZ" sz="1600" dirty="0" err="1">
                <a:latin typeface="Comic Sans MS" panose="030F0702030302020204" pitchFamily="66" charset="0"/>
              </a:rPr>
              <a:t>Yr</a:t>
            </a:r>
            <a:r>
              <a:rPr lang="en-NZ" sz="1600" dirty="0">
                <a:latin typeface="Comic Sans MS" panose="030F0702030302020204" pitchFamily="66" charset="0"/>
              </a:rPr>
              <a:t> 5, AO4; AA6. </a:t>
            </a:r>
            <a:r>
              <a:rPr lang="en-NZ" sz="1600" dirty="0" err="1">
                <a:latin typeface="Comic Sans MS" panose="030F0702030302020204" pitchFamily="66" charset="0"/>
              </a:rPr>
              <a:t>Yr</a:t>
            </a:r>
            <a:r>
              <a:rPr lang="en-NZ" sz="1600" dirty="0">
                <a:latin typeface="Comic Sans MS" panose="030F0702030302020204" pitchFamily="66" charset="0"/>
              </a:rPr>
              <a:t> 7, AO4 </a:t>
            </a:r>
          </a:p>
        </p:txBody>
      </p:sp>
      <p:sp>
        <p:nvSpPr>
          <p:cNvPr id="17" name="TextBox 16">
            <a:extLst>
              <a:ext uri="{FF2B5EF4-FFF2-40B4-BE49-F238E27FC236}">
                <a16:creationId xmlns:a16="http://schemas.microsoft.com/office/drawing/2014/main" id="{1BE6AC75-5BF2-438C-93E7-D829BED50F9D}"/>
              </a:ext>
            </a:extLst>
          </p:cNvPr>
          <p:cNvSpPr txBox="1"/>
          <p:nvPr/>
        </p:nvSpPr>
        <p:spPr>
          <a:xfrm>
            <a:off x="668216" y="1632428"/>
            <a:ext cx="10536701" cy="461665"/>
          </a:xfrm>
          <a:prstGeom prst="rect">
            <a:avLst/>
          </a:prstGeom>
          <a:noFill/>
        </p:spPr>
        <p:txBody>
          <a:bodyPr wrap="square" rtlCol="0">
            <a:spAutoFit/>
          </a:bodyPr>
          <a:lstStyle/>
          <a:p>
            <a:r>
              <a:rPr lang="en-NZ" sz="2400" b="1" i="1" dirty="0"/>
              <a:t>1. Paragraph 65 or the Genesis account of Creation.</a:t>
            </a:r>
            <a:endParaRPr lang="en-NZ" sz="2400" dirty="0"/>
          </a:p>
        </p:txBody>
      </p:sp>
    </p:spTree>
    <p:extLst>
      <p:ext uri="{BB962C8B-B14F-4D97-AF65-F5344CB8AC3E}">
        <p14:creationId xmlns:p14="http://schemas.microsoft.com/office/powerpoint/2010/main" val="1993985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870930">
            <a:off x="9755687" y="3303428"/>
            <a:ext cx="2631405" cy="1830410"/>
          </a:xfrm>
          <a:prstGeom prst="rect">
            <a:avLst/>
          </a:prstGeom>
        </p:spPr>
      </p:pic>
      <p:sp>
        <p:nvSpPr>
          <p:cNvPr id="2" name="Rectangle 1"/>
          <p:cNvSpPr/>
          <p:nvPr/>
        </p:nvSpPr>
        <p:spPr>
          <a:xfrm>
            <a:off x="-323818" y="199767"/>
            <a:ext cx="12278976" cy="6917599"/>
          </a:xfrm>
          <a:prstGeom prst="rect">
            <a:avLst/>
          </a:prstGeom>
        </p:spPr>
        <p:txBody>
          <a:bodyPr wrap="square">
            <a:spAutoFit/>
          </a:bodyPr>
          <a:lstStyle/>
          <a:p>
            <a:pPr marL="742950" lvl="1" indent="-285750">
              <a:spcAft>
                <a:spcPts val="0"/>
              </a:spcAft>
              <a:buFont typeface="Courier New" panose="02070309020205020404" pitchFamily="49" charset="0"/>
              <a:buChar char="o"/>
            </a:pPr>
            <a:r>
              <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FURTHER POINTS FOR REFLECTION</a:t>
            </a:r>
          </a:p>
          <a:p>
            <a:pPr marL="742950" lvl="1" indent="-285750">
              <a:spcAft>
                <a:spcPts val="0"/>
              </a:spcAft>
              <a:buFont typeface="Courier New" panose="02070309020205020404" pitchFamily="49" charset="0"/>
              <a:buChar char="o"/>
            </a:pPr>
            <a:endPar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Either alone or with a partner, identify the parts of the Theological Focus for the God strand that correspond with what Pope Francis is saying in this chapter. </a:t>
            </a:r>
          </a:p>
          <a:p>
            <a:pPr lvl="1">
              <a:spcAft>
                <a:spcPts val="0"/>
              </a:spcAft>
            </a:pPr>
            <a:endPar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742950" lvl="1" indent="-285750">
              <a:spcAft>
                <a:spcPts val="0"/>
              </a:spcAft>
              <a:buFont typeface="Courier New" panose="02070309020205020404" pitchFamily="49" charset="0"/>
              <a:buChar char="o"/>
            </a:pPr>
            <a:r>
              <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Highlight words and phrases that you will remember personally  when teaching this strand.</a:t>
            </a:r>
          </a:p>
          <a:p>
            <a:pPr lvl="1">
              <a:spcAft>
                <a:spcPts val="0"/>
              </a:spcAft>
            </a:pPr>
            <a:endPar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What do we want the children to be shaped by in this strand?</a:t>
            </a:r>
          </a:p>
          <a:p>
            <a:pPr marL="742950" lvl="1" indent="-285750">
              <a:lnSpc>
                <a:spcPct val="150000"/>
              </a:lnSpc>
              <a:spcAft>
                <a:spcPts val="0"/>
              </a:spcAft>
              <a:buFont typeface="Courier New" panose="02070309020205020404" pitchFamily="49" charset="0"/>
              <a:buChar char="o"/>
            </a:pPr>
            <a:endPar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What lasting attitudes will you take from your teaching of the strand? </a:t>
            </a:r>
          </a:p>
          <a:p>
            <a:pPr marL="742950" lvl="1" indent="-285750">
              <a:lnSpc>
                <a:spcPct val="150000"/>
              </a:lnSpc>
              <a:spcAft>
                <a:spcPts val="0"/>
              </a:spcAft>
              <a:buFont typeface="Courier New" panose="02070309020205020404" pitchFamily="49" charset="0"/>
              <a:buChar char="o"/>
            </a:pPr>
            <a:endParaRPr lang="en-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What links can be made with home and school for this strand?</a:t>
            </a:r>
          </a:p>
          <a:p>
            <a:pPr marL="742950" lvl="1" indent="-285750">
              <a:lnSpc>
                <a:spcPct val="150000"/>
              </a:lnSpc>
              <a:spcAft>
                <a:spcPts val="0"/>
              </a:spcAft>
              <a:buFont typeface="Courier New" panose="02070309020205020404" pitchFamily="49" charset="0"/>
              <a:buChar char="o"/>
            </a:pPr>
            <a:endParaRPr lang="en-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742950" lvl="1" indent="-285750">
              <a:lnSpc>
                <a:spcPct val="150000"/>
              </a:lnSpc>
              <a:spcAft>
                <a:spcPts val="0"/>
              </a:spcAft>
              <a:buFont typeface="Courier New" panose="02070309020205020404" pitchFamily="49" charset="0"/>
              <a:buChar char="o"/>
            </a:pPr>
            <a:r>
              <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What links can be made with the parish during this strand?</a:t>
            </a:r>
          </a:p>
          <a:p>
            <a:pPr marL="742950" lvl="1" indent="-285750">
              <a:lnSpc>
                <a:spcPct val="150000"/>
              </a:lnSpc>
              <a:spcAft>
                <a:spcPts val="0"/>
              </a:spcAft>
              <a:buFont typeface="Courier New" panose="02070309020205020404" pitchFamily="49" charset="0"/>
              <a:buChar char="o"/>
            </a:pPr>
            <a:endParaRPr lang="en-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742950" lvl="1" indent="-285750">
              <a:lnSpc>
                <a:spcPct val="150000"/>
              </a:lnSpc>
              <a:spcAft>
                <a:spcPts val="800"/>
              </a:spcAft>
              <a:buFont typeface="Courier New" panose="02070309020205020404" pitchFamily="49" charset="0"/>
              <a:buChar char="o"/>
            </a:pPr>
            <a:r>
              <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What links can be made with the community because of this learning? </a:t>
            </a:r>
          </a:p>
          <a:p>
            <a:pPr lvl="1">
              <a:lnSpc>
                <a:spcPct val="150000"/>
              </a:lnSpc>
              <a:spcAft>
                <a:spcPts val="800"/>
              </a:spcAft>
            </a:pPr>
            <a:r>
              <a:rPr lang="mi-NZ" sz="20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                                                                   </a:t>
            </a:r>
            <a:r>
              <a:rPr lang="mi-NZ" sz="2000" b="1" dirty="0">
                <a:latin typeface="Comic Sans MS" panose="030F0702030302020204" pitchFamily="66" charset="0"/>
                <a:ea typeface="Calibri" panose="020F0502020204030204" pitchFamily="34" charset="0"/>
                <a:cs typeface="Times New Roman" panose="02020603050405020304" pitchFamily="18" charset="0"/>
              </a:rPr>
              <a:t>  </a:t>
            </a:r>
            <a:endParaRPr lang="en-NZ" sz="2000" b="1" dirty="0">
              <a:effectLst/>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2827">
            <a:off x="9739135" y="1884100"/>
            <a:ext cx="2390404" cy="16269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04065">
            <a:off x="9784845" y="5229670"/>
            <a:ext cx="2670143" cy="1728613"/>
          </a:xfrm>
          <a:prstGeom prst="rect">
            <a:avLst/>
          </a:prstGeom>
        </p:spPr>
      </p:pic>
    </p:spTree>
    <p:extLst>
      <p:ext uri="{BB962C8B-B14F-4D97-AF65-F5344CB8AC3E}">
        <p14:creationId xmlns:p14="http://schemas.microsoft.com/office/powerpoint/2010/main" val="3068724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Laudato Si' animation for children | CAFOD">
            <a:hlinkClick r:id="" action="ppaction://media"/>
            <a:extLst>
              <a:ext uri="{FF2B5EF4-FFF2-40B4-BE49-F238E27FC236}">
                <a16:creationId xmlns:a16="http://schemas.microsoft.com/office/drawing/2014/main" id="{724EE0F6-2438-47DB-BBA8-A3E5FBFD143D}"/>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594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5"/>
            <a:ext cx="23619656" cy="6856915"/>
          </a:xfrm>
          <a:prstGeom prst="rect">
            <a:avLst/>
          </a:prstGeom>
        </p:spPr>
      </p:pic>
      <p:sp>
        <p:nvSpPr>
          <p:cNvPr id="4" name="Rectangle 5"/>
          <p:cNvSpPr>
            <a:spLocks noChangeArrowheads="1"/>
          </p:cNvSpPr>
          <p:nvPr/>
        </p:nvSpPr>
        <p:spPr bwMode="auto">
          <a:xfrm>
            <a:off x="140677" y="53511"/>
            <a:ext cx="1163331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NZ" altLang="en-US" sz="2400" b="1" i="0" u="none" strike="noStrike" cap="none" normalizeH="0" baseline="0" dirty="0">
                <a:ln>
                  <a:noFill/>
                </a:ln>
                <a:solidFill>
                  <a:schemeClr val="bg1">
                    <a:lumMod val="95000"/>
                    <a:lumOff val="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Praised be You, my Lord, with all Your creatures, </a:t>
            </a:r>
            <a:br>
              <a:rPr kumimoji="0" lang="en-NZ" altLang="en-US" sz="2400" b="1" i="0" u="none" strike="noStrike" cap="none" normalizeH="0" baseline="0" dirty="0">
                <a:ln>
                  <a:noFill/>
                </a:ln>
                <a:solidFill>
                  <a:schemeClr val="bg1">
                    <a:lumMod val="95000"/>
                    <a:lumOff val="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br>
            <a:r>
              <a:rPr kumimoji="0" lang="en-NZ" altLang="en-US" sz="2400" b="1" i="0" u="none" strike="noStrike" cap="none" normalizeH="0" baseline="0" dirty="0">
                <a:ln>
                  <a:noFill/>
                </a:ln>
                <a:solidFill>
                  <a:schemeClr val="bg1">
                    <a:lumMod val="95000"/>
                    <a:lumOff val="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especially Sir Brother Sun, who is the day through whom You give us light. </a:t>
            </a:r>
            <a:br>
              <a:rPr kumimoji="0" lang="en-NZ" altLang="en-US" sz="2400" b="1" i="0" u="none" strike="noStrike" cap="none" normalizeH="0" baseline="0" dirty="0">
                <a:ln>
                  <a:noFill/>
                </a:ln>
                <a:solidFill>
                  <a:schemeClr val="bg1">
                    <a:lumMod val="95000"/>
                    <a:lumOff val="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br>
            <a:r>
              <a:rPr kumimoji="0" lang="en-NZ" altLang="en-US" sz="2400" b="1" i="0" u="none" strike="noStrike" cap="none" normalizeH="0" baseline="0" dirty="0">
                <a:ln>
                  <a:noFill/>
                </a:ln>
                <a:solidFill>
                  <a:schemeClr val="bg1">
                    <a:lumMod val="95000"/>
                    <a:lumOff val="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And he is beautiful </a:t>
            </a:r>
            <a:r>
              <a:rPr lang="en-NZ" altLang="en-US" sz="2400" b="1" dirty="0">
                <a:solidFill>
                  <a:schemeClr val="bg1">
                    <a:lumMod val="95000"/>
                    <a:lumOff val="5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and radiant with great splendour, </a:t>
            </a:r>
            <a:endParaRPr kumimoji="0" lang="en-NZ" altLang="en-US" sz="2400" b="0" i="0" u="none" strike="noStrike" cap="none" normalizeH="0" baseline="0" dirty="0">
              <a:ln>
                <a:noFill/>
              </a:ln>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endParaRPr>
          </a:p>
        </p:txBody>
      </p:sp>
      <p:sp>
        <p:nvSpPr>
          <p:cNvPr id="5" name="Rectangle 6"/>
          <p:cNvSpPr>
            <a:spLocks noChangeArrowheads="1"/>
          </p:cNvSpPr>
          <p:nvPr/>
        </p:nvSpPr>
        <p:spPr bwMode="auto">
          <a:xfrm>
            <a:off x="140677" y="750374"/>
            <a:ext cx="11338560"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NZ" altLang="en-US" sz="2400" b="1" i="0" u="none" strike="noStrike" cap="none" normalizeH="0" baseline="0" dirty="0">
                <a:ln>
                  <a:noFill/>
                </a:ln>
                <a:solidFill>
                  <a:srgbClr val="00B050"/>
                </a:solidFill>
                <a:effectLst/>
                <a:latin typeface="Comic Sans MS" panose="030F0702030302020204" pitchFamily="66" charset="0"/>
                <a:ea typeface="Calibri" panose="020F0502020204030204" pitchFamily="34" charset="0"/>
                <a:cs typeface="Times New Roman" panose="02020603050405020304" pitchFamily="18" charset="0"/>
              </a:rPr>
            </a:br>
            <a:r>
              <a:rPr kumimoji="0" lang="en-NZ" altLang="en-US" sz="2400" b="1" i="0" u="none" strike="noStrike" cap="none" normalizeH="0" baseline="0" dirty="0">
                <a:ln>
                  <a:noFill/>
                </a:ln>
                <a:solidFill>
                  <a:schemeClr val="bg1"/>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And bears a likeness of you, Most High.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2400" b="1" i="0" u="none" strike="noStrike" cap="none" normalizeH="0" baseline="0" dirty="0">
              <a:ln>
                <a:noFill/>
              </a:ln>
              <a:solidFill>
                <a:schemeClr val="bg1"/>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2400" b="1" i="0" u="none" strike="noStrike" cap="none" normalizeH="0" baseline="0" dirty="0">
                <a:ln>
                  <a:noFill/>
                </a:ln>
                <a:solidFill>
                  <a:srgbClr val="FFFF00"/>
                </a:solidFill>
                <a:effectLst/>
                <a:latin typeface="Comic Sans MS" panose="030F0702030302020204" pitchFamily="66" charset="0"/>
                <a:ea typeface="Calibri" panose="020F0502020204030204" pitchFamily="34" charset="0"/>
                <a:cs typeface="Times New Roman" panose="02020603050405020304" pitchFamily="18" charset="0"/>
              </a:rPr>
              <a:t>Praised be You, my Lord, through Sister Moon and the stars, </a:t>
            </a:r>
            <a:br>
              <a:rPr kumimoji="0" lang="en-NZ" altLang="en-US" sz="2400" b="1" i="0" u="none" strike="noStrike" cap="none" normalizeH="0" baseline="0" dirty="0">
                <a:ln>
                  <a:noFill/>
                </a:ln>
                <a:solidFill>
                  <a:srgbClr val="FFFF00"/>
                </a:solidFill>
                <a:effectLst/>
                <a:latin typeface="Comic Sans MS" panose="030F0702030302020204" pitchFamily="66" charset="0"/>
                <a:ea typeface="Calibri" panose="020F0502020204030204" pitchFamily="34" charset="0"/>
                <a:cs typeface="Times New Roman" panose="02020603050405020304" pitchFamily="18" charset="0"/>
              </a:rPr>
            </a:br>
            <a:r>
              <a:rPr kumimoji="0" lang="en-NZ" altLang="en-US" sz="2400" b="1" i="0" u="none" strike="noStrike" cap="none" normalizeH="0" baseline="0" dirty="0">
                <a:ln>
                  <a:noFill/>
                </a:ln>
                <a:solidFill>
                  <a:srgbClr val="FFFF00"/>
                </a:solidFill>
                <a:effectLst/>
                <a:latin typeface="Comic Sans MS" panose="030F0702030302020204" pitchFamily="66" charset="0"/>
                <a:ea typeface="Calibri" panose="020F0502020204030204" pitchFamily="34" charset="0"/>
                <a:cs typeface="Times New Roman" panose="02020603050405020304" pitchFamily="18" charset="0"/>
              </a:rPr>
              <a:t>In heaven you formed them clear and precious and beautiful.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2400" b="1" i="0" u="none" strike="noStrike" cap="none" normalizeH="0" baseline="0" dirty="0">
              <a:ln>
                <a:noFill/>
              </a:ln>
              <a:solidFill>
                <a:srgbClr val="FFFF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2400" b="1" i="0" u="none" strike="noStrike" cap="none" normalizeH="0" baseline="0" dirty="0">
                <a:ln>
                  <a:noFill/>
                </a:ln>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Praised be You, my Lord, through Brother Wind and through the Air, </a:t>
            </a:r>
            <a:br>
              <a:rPr kumimoji="0" lang="en-NZ" altLang="en-US" sz="2400" b="1" i="0" u="none" strike="noStrike" cap="none" normalizeH="0" baseline="0" dirty="0">
                <a:ln>
                  <a:noFill/>
                </a:ln>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br>
            <a:r>
              <a:rPr kumimoji="0" lang="en-NZ" altLang="en-US" sz="2400" b="1" i="0" u="none" strike="noStrike" cap="none" normalizeH="0" baseline="0" dirty="0">
                <a:ln>
                  <a:noFill/>
                </a:ln>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Cloudy and serene, and every kind of weather, </a:t>
            </a:r>
            <a:br>
              <a:rPr kumimoji="0" lang="en-NZ" altLang="en-US" sz="2400" b="1" i="0" u="none" strike="noStrike" cap="none" normalizeH="0" baseline="0" dirty="0">
                <a:ln>
                  <a:noFill/>
                </a:ln>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br>
            <a:r>
              <a:rPr kumimoji="0" lang="en-NZ" altLang="en-US" sz="2400" b="1" i="0" u="none" strike="noStrike" cap="none" normalizeH="0" baseline="0" dirty="0">
                <a:ln>
                  <a:noFill/>
                </a:ln>
                <a:solidFill>
                  <a:schemeClr val="accent3">
                    <a:lumMod val="40000"/>
                    <a:lumOff val="60000"/>
                  </a:schemeClr>
                </a:solidFill>
                <a:effectLst>
                  <a:outerShdw blurRad="38100" dist="38100" dir="2700000" algn="tl">
                    <a:srgbClr val="000000">
                      <a:alpha val="43137"/>
                    </a:srgbClr>
                  </a:outerShdw>
                </a:effectLst>
                <a:latin typeface="Comic Sans MS" panose="030F0702030302020204" pitchFamily="66" charset="0"/>
                <a:ea typeface="Calibri" panose="020F0502020204030204" pitchFamily="34" charset="0"/>
                <a:cs typeface="Times New Roman" panose="02020603050405020304" pitchFamily="18" charset="0"/>
              </a:rPr>
              <a:t>through whom you give sustenance to your creatures.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2400" b="1" i="0" u="none" strike="noStrike" cap="none" normalizeH="0" baseline="0" dirty="0">
              <a:ln>
                <a:noFill/>
              </a:ln>
              <a:solidFill>
                <a:schemeClr val="accent3">
                  <a:lumMod val="40000"/>
                  <a:lumOff val="60000"/>
                </a:schemeClr>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2400" b="1" i="0" u="none" strike="noStrike" cap="none" normalizeH="0" baseline="0" dirty="0">
                <a:ln>
                  <a:noFill/>
                </a:ln>
                <a:solidFill>
                  <a:srgbClr val="00B0F0"/>
                </a:solidFill>
                <a:effectLst/>
                <a:latin typeface="Comic Sans MS" panose="030F0702030302020204" pitchFamily="66" charset="0"/>
                <a:ea typeface="Calibri" panose="020F0502020204030204" pitchFamily="34" charset="0"/>
                <a:cs typeface="Times New Roman" panose="02020603050405020304" pitchFamily="18" charset="0"/>
              </a:rPr>
              <a:t>Praised be You my Lord through Sister Water, </a:t>
            </a:r>
            <a:br>
              <a:rPr kumimoji="0" lang="en-NZ" altLang="en-US" sz="2400" b="1" i="0" u="none" strike="noStrike" cap="none" normalizeH="0" baseline="0" dirty="0">
                <a:ln>
                  <a:noFill/>
                </a:ln>
                <a:solidFill>
                  <a:srgbClr val="00B0F0"/>
                </a:solidFill>
                <a:effectLst/>
                <a:latin typeface="Comic Sans MS" panose="030F0702030302020204" pitchFamily="66" charset="0"/>
                <a:ea typeface="Calibri" panose="020F0502020204030204" pitchFamily="34" charset="0"/>
                <a:cs typeface="Times New Roman" panose="02020603050405020304" pitchFamily="18" charset="0"/>
              </a:rPr>
            </a:br>
            <a:r>
              <a:rPr kumimoji="0" lang="en-NZ" altLang="en-US" sz="2400" b="1" i="0" u="none" strike="noStrike" cap="none" normalizeH="0" baseline="0" dirty="0">
                <a:ln>
                  <a:noFill/>
                </a:ln>
                <a:solidFill>
                  <a:srgbClr val="00B0F0"/>
                </a:solidFill>
                <a:effectLst/>
                <a:latin typeface="Comic Sans MS" panose="030F0702030302020204" pitchFamily="66" charset="0"/>
                <a:ea typeface="Calibri" panose="020F0502020204030204" pitchFamily="34" charset="0"/>
                <a:cs typeface="Times New Roman" panose="02020603050405020304" pitchFamily="18" charset="0"/>
              </a:rPr>
              <a:t>Who is very useful and humble and precious and chaste.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NZ" altLang="en-US" sz="2400" b="1" i="0" u="none" strike="noStrike" cap="none" normalizeH="0" baseline="0" dirty="0">
              <a:ln>
                <a:noFill/>
              </a:ln>
              <a:solidFill>
                <a:srgbClr val="00B0F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NZ" altLang="en-US" sz="2400" b="1" i="0" u="none" strike="noStrike" cap="none" normalizeH="0" baseline="0" dirty="0">
                <a:ln>
                  <a:noFill/>
                </a:ln>
                <a:solidFill>
                  <a:srgbClr val="FF3300"/>
                </a:solidFill>
                <a:effectLst/>
                <a:latin typeface="Comic Sans MS" panose="030F0702030302020204" pitchFamily="66" charset="0"/>
                <a:ea typeface="Calibri" panose="020F0502020204030204" pitchFamily="34" charset="0"/>
                <a:cs typeface="Times New Roman" panose="02020603050405020304" pitchFamily="18" charset="0"/>
              </a:rPr>
              <a:t>Praised be You, my Lord, through Brother Fire, </a:t>
            </a:r>
            <a:br>
              <a:rPr kumimoji="0" lang="en-NZ" altLang="en-US" sz="2400" b="1" i="0" u="none" strike="noStrike" cap="none" normalizeH="0" baseline="0" dirty="0">
                <a:ln>
                  <a:noFill/>
                </a:ln>
                <a:solidFill>
                  <a:srgbClr val="FF3300"/>
                </a:solidFill>
                <a:effectLst/>
                <a:latin typeface="Comic Sans MS" panose="030F0702030302020204" pitchFamily="66" charset="0"/>
                <a:ea typeface="Calibri" panose="020F0502020204030204" pitchFamily="34" charset="0"/>
                <a:cs typeface="Times New Roman" panose="02020603050405020304" pitchFamily="18" charset="0"/>
              </a:rPr>
            </a:br>
            <a:r>
              <a:rPr kumimoji="0" lang="en-NZ" altLang="en-US" sz="2400" b="1" i="0" u="none" strike="noStrike" cap="none" normalizeH="0" baseline="0" dirty="0">
                <a:ln>
                  <a:noFill/>
                </a:ln>
                <a:solidFill>
                  <a:srgbClr val="FF3300"/>
                </a:solidFill>
                <a:effectLst/>
                <a:latin typeface="Comic Sans MS" panose="030F0702030302020204" pitchFamily="66" charset="0"/>
                <a:ea typeface="Calibri" panose="020F0502020204030204" pitchFamily="34" charset="0"/>
                <a:cs typeface="Times New Roman" panose="02020603050405020304" pitchFamily="18" charset="0"/>
              </a:rPr>
              <a:t>through whom You light the night </a:t>
            </a:r>
            <a:br>
              <a:rPr kumimoji="0" lang="en-NZ" altLang="en-US" sz="2400" b="1" i="0" u="none" strike="noStrike" cap="none" normalizeH="0" baseline="0" dirty="0">
                <a:ln>
                  <a:noFill/>
                </a:ln>
                <a:solidFill>
                  <a:srgbClr val="FF3300"/>
                </a:solidFill>
                <a:effectLst/>
                <a:latin typeface="Comic Sans MS" panose="030F0702030302020204" pitchFamily="66" charset="0"/>
                <a:ea typeface="Calibri" panose="020F0502020204030204" pitchFamily="34" charset="0"/>
                <a:cs typeface="Times New Roman" panose="02020603050405020304" pitchFamily="18" charset="0"/>
              </a:rPr>
            </a:br>
            <a:r>
              <a:rPr kumimoji="0" lang="en-NZ" altLang="en-US" sz="2400" b="1" i="0" u="none" strike="noStrike" cap="none" normalizeH="0" baseline="0" dirty="0">
                <a:ln>
                  <a:noFill/>
                </a:ln>
                <a:solidFill>
                  <a:srgbClr val="FF3300"/>
                </a:solidFill>
                <a:effectLst/>
                <a:latin typeface="Comic Sans MS" panose="030F0702030302020204" pitchFamily="66" charset="0"/>
                <a:ea typeface="Calibri" panose="020F0502020204030204" pitchFamily="34" charset="0"/>
                <a:cs typeface="Times New Roman" panose="02020603050405020304" pitchFamily="18" charset="0"/>
              </a:rPr>
              <a:t>and he is beautiful and playful and robust and strong.</a:t>
            </a:r>
            <a:r>
              <a:rPr kumimoji="0" lang="en-NZ" altLang="en-US" sz="2400" b="1" i="0" u="none" strike="noStrike" cap="none" normalizeH="0" baseline="0" dirty="0">
                <a:ln>
                  <a:noFill/>
                </a:ln>
                <a:solidFill>
                  <a:srgbClr val="FF330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NZ" altLang="en-US" sz="24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Amen.</a:t>
            </a:r>
            <a:endParaRPr kumimoji="0" lang="en-NZ" altLang="en-US" sz="2400" b="1"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423928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75EBAF-0A07-496E-9D32-FB207B088974}"/>
              </a:ext>
            </a:extLst>
          </p:cNvPr>
          <p:cNvPicPr>
            <a:picLocks noChangeAspect="1"/>
          </p:cNvPicPr>
          <p:nvPr/>
        </p:nvPicPr>
        <p:blipFill>
          <a:blip r:embed="rId2"/>
          <a:stretch>
            <a:fillRect/>
          </a:stretch>
        </p:blipFill>
        <p:spPr>
          <a:xfrm>
            <a:off x="-1" y="-1"/>
            <a:ext cx="12295164" cy="6848937"/>
          </a:xfrm>
          <a:prstGeom prst="rect">
            <a:avLst/>
          </a:prstGeom>
        </p:spPr>
      </p:pic>
    </p:spTree>
    <p:extLst>
      <p:ext uri="{BB962C8B-B14F-4D97-AF65-F5344CB8AC3E}">
        <p14:creationId xmlns:p14="http://schemas.microsoft.com/office/powerpoint/2010/main" val="36449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opencaching.de/images/uploads/C36E4B48-5505-102B-9919-00163E645A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544" y="141131"/>
            <a:ext cx="4578438" cy="65430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7925" y="890579"/>
            <a:ext cx="7302321" cy="6579750"/>
          </a:xfrm>
          <a:prstGeom prst="rect">
            <a:avLst/>
          </a:prstGeom>
        </p:spPr>
        <p:txBody>
          <a:bodyPr wrap="square">
            <a:spAutoFit/>
          </a:bodyPr>
          <a:lstStyle/>
          <a:p>
            <a:pPr algn="ctr"/>
            <a:r>
              <a:rPr lang="en-NZ" sz="4800" b="1" dirty="0">
                <a:solidFill>
                  <a:srgbClr val="FFC000"/>
                </a:solidFill>
                <a:effectLst>
                  <a:outerShdw blurRad="114300" sx="0" sy="0">
                    <a:srgbClr val="000000"/>
                  </a:outerShdw>
                </a:effectLst>
                <a:latin typeface="AR CENA" panose="02000000000000000000" pitchFamily="2" charset="0"/>
                <a:ea typeface="Times New Roman" panose="02020603050405020304" pitchFamily="18" charset="0"/>
              </a:rPr>
              <a:t>A Prayer for our Earth</a:t>
            </a:r>
            <a:endParaRPr lang="en-NZ" sz="4800" dirty="0">
              <a:solidFill>
                <a:srgbClr val="FFC000"/>
              </a:solidFill>
              <a:latin typeface="AR CENA" panose="02000000000000000000" pitchFamily="2" charset="0"/>
              <a:ea typeface="Times New Roman" panose="02020603050405020304" pitchFamily="18" charset="0"/>
            </a:endParaRPr>
          </a:p>
          <a:p>
            <a:pPr algn="ctr">
              <a:lnSpc>
                <a:spcPct val="150000"/>
              </a:lnSpc>
            </a:pPr>
            <a:r>
              <a:rPr lang="en-NZ" sz="2800" b="1" dirty="0">
                <a:solidFill>
                  <a:srgbClr val="FFC000"/>
                </a:solidFill>
                <a:effectLst>
                  <a:outerShdw blurRad="114300" sx="0" sy="0">
                    <a:srgbClr val="000000"/>
                  </a:outerShdw>
                </a:effectLst>
                <a:latin typeface="AR CENA" panose="02000000000000000000" pitchFamily="2" charset="0"/>
                <a:ea typeface="Times New Roman" panose="02020603050405020304" pitchFamily="18" charset="0"/>
              </a:rPr>
              <a:t>All-powerful God, you are present in the whole universe</a:t>
            </a:r>
            <a:endParaRPr lang="en-NZ" sz="2800" dirty="0">
              <a:solidFill>
                <a:srgbClr val="FFC000"/>
              </a:solidFill>
              <a:latin typeface="AR CENA" panose="02000000000000000000" pitchFamily="2" charset="0"/>
              <a:ea typeface="Times New Roman" panose="02020603050405020304" pitchFamily="18" charset="0"/>
            </a:endParaRPr>
          </a:p>
          <a:p>
            <a:pPr algn="ctr">
              <a:lnSpc>
                <a:spcPct val="150000"/>
              </a:lnSpc>
            </a:pPr>
            <a:r>
              <a:rPr lang="en-NZ" sz="2800" b="1" dirty="0">
                <a:solidFill>
                  <a:srgbClr val="FFC000"/>
                </a:solidFill>
                <a:effectLst>
                  <a:outerShdw blurRad="114300" sx="0" sy="0">
                    <a:srgbClr val="000000"/>
                  </a:outerShdw>
                </a:effectLst>
                <a:latin typeface="AR CENA" panose="02000000000000000000" pitchFamily="2" charset="0"/>
                <a:ea typeface="Times New Roman" panose="02020603050405020304" pitchFamily="18" charset="0"/>
              </a:rPr>
              <a:t>and in the smallest of your creatures.</a:t>
            </a:r>
            <a:endParaRPr lang="en-NZ" sz="2800" dirty="0">
              <a:solidFill>
                <a:srgbClr val="FFC000"/>
              </a:solidFill>
              <a:latin typeface="AR CENA" panose="02000000000000000000" pitchFamily="2" charset="0"/>
              <a:ea typeface="Times New Roman" panose="02020603050405020304" pitchFamily="18" charset="0"/>
            </a:endParaRPr>
          </a:p>
          <a:p>
            <a:pPr algn="ctr">
              <a:lnSpc>
                <a:spcPct val="150000"/>
              </a:lnSpc>
            </a:pPr>
            <a:r>
              <a:rPr lang="en-NZ" sz="2800" b="1" dirty="0">
                <a:solidFill>
                  <a:srgbClr val="FFC000"/>
                </a:solidFill>
                <a:effectLst>
                  <a:outerShdw blurRad="114300" sx="0" sy="0">
                    <a:srgbClr val="000000"/>
                  </a:outerShdw>
                </a:effectLst>
                <a:latin typeface="AR CENA" panose="02000000000000000000" pitchFamily="2" charset="0"/>
                <a:ea typeface="Times New Roman" panose="02020603050405020304" pitchFamily="18" charset="0"/>
              </a:rPr>
              <a:t>You embrace with your tenderness all that exists.</a:t>
            </a:r>
            <a:endParaRPr lang="en-NZ" sz="2800" dirty="0">
              <a:solidFill>
                <a:srgbClr val="FFC000"/>
              </a:solidFill>
              <a:latin typeface="AR CENA" panose="02000000000000000000" pitchFamily="2" charset="0"/>
              <a:ea typeface="Times New Roman" panose="02020603050405020304" pitchFamily="18" charset="0"/>
            </a:endParaRPr>
          </a:p>
          <a:p>
            <a:pPr algn="ctr">
              <a:lnSpc>
                <a:spcPct val="150000"/>
              </a:lnSpc>
            </a:pPr>
            <a:r>
              <a:rPr lang="en-NZ" sz="2800" b="1" dirty="0">
                <a:solidFill>
                  <a:srgbClr val="FFC000"/>
                </a:solidFill>
                <a:effectLst>
                  <a:outerShdw blurRad="114300" sx="0" sy="0">
                    <a:srgbClr val="000000"/>
                  </a:outerShdw>
                </a:effectLst>
                <a:latin typeface="AR CENA" panose="02000000000000000000" pitchFamily="2" charset="0"/>
                <a:ea typeface="Times New Roman" panose="02020603050405020304" pitchFamily="18" charset="0"/>
              </a:rPr>
              <a:t>Pour out upon us the power of your love,</a:t>
            </a:r>
            <a:endParaRPr lang="en-NZ" sz="2800" dirty="0">
              <a:solidFill>
                <a:srgbClr val="FFC000"/>
              </a:solidFill>
              <a:latin typeface="AR CENA" panose="02000000000000000000" pitchFamily="2" charset="0"/>
              <a:ea typeface="Times New Roman" panose="02020603050405020304" pitchFamily="18" charset="0"/>
            </a:endParaRPr>
          </a:p>
          <a:p>
            <a:pPr algn="ctr">
              <a:lnSpc>
                <a:spcPct val="150000"/>
              </a:lnSpc>
            </a:pPr>
            <a:r>
              <a:rPr lang="en-NZ" sz="2800" b="1" dirty="0">
                <a:solidFill>
                  <a:srgbClr val="FFC000"/>
                </a:solidFill>
                <a:effectLst>
                  <a:outerShdw blurRad="114300" sx="0" sy="0">
                    <a:srgbClr val="000000"/>
                  </a:outerShdw>
                </a:effectLst>
                <a:latin typeface="AR CENA" panose="02000000000000000000" pitchFamily="2" charset="0"/>
                <a:ea typeface="Times New Roman" panose="02020603050405020304" pitchFamily="18" charset="0"/>
              </a:rPr>
              <a:t>that we may protect life and beauty.</a:t>
            </a:r>
          </a:p>
          <a:p>
            <a:pPr algn="ctr">
              <a:lnSpc>
                <a:spcPct val="150000"/>
              </a:lnSpc>
            </a:pPr>
            <a:r>
              <a:rPr lang="en-NZ" sz="2800" b="1" dirty="0">
                <a:solidFill>
                  <a:srgbClr val="FFC000"/>
                </a:solidFill>
                <a:effectLst>
                  <a:outerShdw blurRad="114300" sx="0" sy="0">
                    <a:srgbClr val="000000"/>
                  </a:outerShdw>
                </a:effectLst>
                <a:latin typeface="AR CENA" panose="02000000000000000000" pitchFamily="2" charset="0"/>
              </a:rPr>
              <a:t>Fill us with peace, that we may live</a:t>
            </a:r>
            <a:br>
              <a:rPr lang="en-NZ" sz="2800" b="1" dirty="0">
                <a:solidFill>
                  <a:srgbClr val="FFC000"/>
                </a:solidFill>
                <a:effectLst>
                  <a:outerShdw blurRad="114300" sx="0" sy="0">
                    <a:srgbClr val="000000"/>
                  </a:outerShdw>
                </a:effectLst>
                <a:latin typeface="AR CENA" panose="02000000000000000000" pitchFamily="2" charset="0"/>
              </a:rPr>
            </a:br>
            <a:r>
              <a:rPr lang="en-NZ" sz="2800" b="1" dirty="0">
                <a:solidFill>
                  <a:srgbClr val="FFC000"/>
                </a:solidFill>
                <a:effectLst>
                  <a:outerShdw blurRad="114300" sx="0" sy="0">
                    <a:srgbClr val="000000"/>
                  </a:outerShdw>
                </a:effectLst>
                <a:latin typeface="AR CENA" panose="02000000000000000000" pitchFamily="2" charset="0"/>
              </a:rPr>
              <a:t>as brothers and sisters, harming no one. Amen</a:t>
            </a:r>
          </a:p>
          <a:p>
            <a:pPr algn="r">
              <a:lnSpc>
                <a:spcPct val="150000"/>
              </a:lnSpc>
            </a:pPr>
            <a:r>
              <a:rPr lang="en-NZ" sz="2800" b="1" dirty="0">
                <a:solidFill>
                  <a:srgbClr val="FFC000"/>
                </a:solidFill>
                <a:effectLst>
                  <a:outerShdw blurRad="114300" sx="0" sy="0">
                    <a:srgbClr val="000000"/>
                  </a:outerShdw>
                </a:effectLst>
                <a:latin typeface="AR CENA" panose="02000000000000000000" pitchFamily="2" charset="0"/>
              </a:rPr>
              <a:t>- Pope Francis</a:t>
            </a:r>
            <a:br>
              <a:rPr lang="en-NZ" sz="2800" b="1" dirty="0">
                <a:effectLst>
                  <a:outerShdw blurRad="114300" sx="0" sy="0">
                    <a:srgbClr val="000000"/>
                  </a:outerShdw>
                </a:effectLst>
              </a:rPr>
            </a:br>
            <a:endParaRPr lang="en-NZ" sz="2800" dirty="0">
              <a:solidFill>
                <a:srgbClr val="FFC000"/>
              </a:solidFill>
              <a:effectLst/>
              <a:latin typeface="AR CENA" panose="02000000000000000000" pitchFamily="2" charset="0"/>
              <a:ea typeface="Times New Roman" panose="02020603050405020304" pitchFamily="18" charset="0"/>
            </a:endParaRPr>
          </a:p>
        </p:txBody>
      </p:sp>
      <p:sp>
        <p:nvSpPr>
          <p:cNvPr id="2" name="Rectangle 1"/>
          <p:cNvSpPr/>
          <p:nvPr/>
        </p:nvSpPr>
        <p:spPr>
          <a:xfrm>
            <a:off x="1753951" y="362357"/>
            <a:ext cx="4030270" cy="528222"/>
          </a:xfrm>
          <a:prstGeom prst="rect">
            <a:avLst/>
          </a:prstGeom>
        </p:spPr>
        <p:txBody>
          <a:bodyPr wrap="none">
            <a:spAutoFit/>
          </a:bodyPr>
          <a:lstStyle/>
          <a:p>
            <a:pPr>
              <a:lnSpc>
                <a:spcPct val="107000"/>
              </a:lnSpc>
              <a:spcAft>
                <a:spcPts val="800"/>
              </a:spcAft>
            </a:pPr>
            <a:r>
              <a:rPr lang="mi-NZ" sz="2800" b="1" u="sng" dirty="0">
                <a:latin typeface="Comic Sans MS" panose="030F0702030302020204" pitchFamily="66" charset="0"/>
                <a:ea typeface="Calibri" panose="020F0502020204030204" pitchFamily="34" charset="0"/>
                <a:cs typeface="Times New Roman" panose="02020603050405020304" pitchFamily="18" charset="0"/>
              </a:rPr>
              <a:t>BEGINNING PRAYER</a:t>
            </a:r>
            <a:r>
              <a:rPr lang="mi-NZ" dirty="0">
                <a:latin typeface="Comic Sans MS" panose="030F0702030302020204" pitchFamily="66" charset="0"/>
                <a:ea typeface="Calibri" panose="020F0502020204030204" pitchFamily="34" charset="0"/>
                <a:cs typeface="Times New Roman" panose="02020603050405020304" pitchFamily="18" charset="0"/>
              </a:rPr>
              <a:t>:</a:t>
            </a:r>
            <a:r>
              <a:rPr lang="mi-NZ" dirty="0">
                <a:latin typeface="Calibri" panose="020F0502020204030204" pitchFamily="34" charset="0"/>
                <a:ea typeface="Calibri" panose="020F0502020204030204" pitchFamily="34" charset="0"/>
                <a:cs typeface="Times New Roman" panose="02020603050405020304" pitchFamily="18" charset="0"/>
              </a:rPr>
              <a:t> </a:t>
            </a:r>
            <a:endParaRPr lang="en-NZ"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475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95493" y="6387920"/>
            <a:ext cx="5952186" cy="369332"/>
          </a:xfrm>
          <a:prstGeom prst="rect">
            <a:avLst/>
          </a:prstGeom>
          <a:noFill/>
        </p:spPr>
        <p:txBody>
          <a:bodyPr wrap="square" rtlCol="0">
            <a:spAutoFit/>
          </a:bodyPr>
          <a:lstStyle/>
          <a:p>
            <a:pPr algn="ctr"/>
            <a:r>
              <a:rPr lang="mi-NZ" dirty="0"/>
              <a:t>Catholic Schools Office, Diocese of Auckland, New Zealand</a:t>
            </a:r>
            <a:endParaRPr lang="en-NZ" dirty="0"/>
          </a:p>
        </p:txBody>
      </p:sp>
      <p:sp>
        <p:nvSpPr>
          <p:cNvPr id="6" name="Title 5">
            <a:extLst>
              <a:ext uri="{FF2B5EF4-FFF2-40B4-BE49-F238E27FC236}">
                <a16:creationId xmlns:a16="http://schemas.microsoft.com/office/drawing/2014/main" id="{8922BC7B-1319-4133-984B-1F3DFA7854B6}"/>
              </a:ext>
            </a:extLst>
          </p:cNvPr>
          <p:cNvSpPr>
            <a:spLocks noGrp="1"/>
          </p:cNvSpPr>
          <p:nvPr>
            <p:ph type="ctrTitle"/>
          </p:nvPr>
        </p:nvSpPr>
        <p:spPr>
          <a:xfrm>
            <a:off x="796413" y="933224"/>
            <a:ext cx="10135357" cy="4820462"/>
          </a:xfrm>
        </p:spPr>
        <p:txBody>
          <a:bodyPr>
            <a:normAutofit fontScale="90000"/>
          </a:bodyPr>
          <a:lstStyle/>
          <a:p>
            <a:pPr algn="l"/>
            <a:r>
              <a:rPr lang="en-NZ" sz="3600" dirty="0"/>
              <a:t>In  preparation  for  this  session  teachers  have  had  the  opportunity </a:t>
            </a:r>
            <a:br>
              <a:rPr lang="en-NZ" sz="3600" dirty="0"/>
            </a:br>
            <a:r>
              <a:rPr lang="en-NZ" sz="3600" dirty="0"/>
              <a:t>to  read  the  following:</a:t>
            </a:r>
            <a:br>
              <a:rPr lang="en-NZ" sz="4400" dirty="0"/>
            </a:br>
            <a:br>
              <a:rPr lang="en-NZ" sz="4400" dirty="0"/>
            </a:br>
            <a:r>
              <a:rPr lang="en-NZ" sz="4400" dirty="0"/>
              <a:t>             1. paragraphs 65, 66, 67 and 69 of </a:t>
            </a:r>
            <a:r>
              <a:rPr lang="en-NZ" sz="4400" b="1" i="1" dirty="0" err="1"/>
              <a:t>Laudato</a:t>
            </a:r>
            <a:r>
              <a:rPr lang="en-NZ" sz="4400" b="1" i="1" dirty="0"/>
              <a:t> Si ,</a:t>
            </a:r>
            <a:br>
              <a:rPr lang="en-NZ" sz="4400" b="1" i="1" dirty="0"/>
            </a:br>
            <a:r>
              <a:rPr lang="en-NZ" sz="4400" b="1" i="1" dirty="0"/>
              <a:t>            2.  </a:t>
            </a:r>
            <a:r>
              <a:rPr lang="en-NZ" sz="4400" dirty="0"/>
              <a:t>the </a:t>
            </a:r>
            <a:r>
              <a:rPr lang="en-NZ" sz="4400" i="1" dirty="0"/>
              <a:t>Theological Focus </a:t>
            </a:r>
            <a:r>
              <a:rPr lang="en-NZ" sz="4400" dirty="0"/>
              <a:t>GOD-TE ATUA-IO MATUA KORE, </a:t>
            </a:r>
            <a:br>
              <a:rPr lang="en-NZ" sz="4400" dirty="0"/>
            </a:br>
            <a:r>
              <a:rPr lang="en-NZ" sz="4400" dirty="0"/>
              <a:t>             3.  Achievement objectives  Y1-8 for the strand</a:t>
            </a:r>
            <a:br>
              <a:rPr lang="en-NZ" sz="4400" dirty="0"/>
            </a:br>
            <a:br>
              <a:rPr lang="en-NZ" sz="4400" dirty="0"/>
            </a:br>
            <a:r>
              <a:rPr lang="en-NZ" sz="4400" dirty="0"/>
              <a:t>(These were included as resources with this </a:t>
            </a:r>
            <a:r>
              <a:rPr lang="en-NZ" sz="4400" dirty="0" err="1"/>
              <a:t>powerpoint</a:t>
            </a:r>
            <a:r>
              <a:rPr lang="en-NZ" sz="4400" dirty="0"/>
              <a:t>.)</a:t>
            </a:r>
            <a:br>
              <a:rPr lang="en-NZ" sz="4400" dirty="0"/>
            </a:br>
            <a:r>
              <a:rPr lang="en-NZ" sz="4400" dirty="0"/>
              <a:t> </a:t>
            </a:r>
          </a:p>
        </p:txBody>
      </p:sp>
    </p:spTree>
    <p:extLst>
      <p:ext uri="{BB962C8B-B14F-4D97-AF65-F5344CB8AC3E}">
        <p14:creationId xmlns:p14="http://schemas.microsoft.com/office/powerpoint/2010/main" val="2174769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tYdOIqvpqg"/>
          <p:cNvPicPr>
            <a:picLocks noRot="1" noChangeAspect="1"/>
          </p:cNvPicPr>
          <p:nvPr>
            <a:videoFile r:link="rId1"/>
          </p:nvPr>
        </p:nvPicPr>
        <p:blipFill>
          <a:blip r:embed="rId3"/>
          <a:stretch>
            <a:fillRect/>
          </a:stretch>
        </p:blipFill>
        <p:spPr>
          <a:xfrm>
            <a:off x="1468192" y="1259714"/>
            <a:ext cx="9551830" cy="5372905"/>
          </a:xfrm>
          <a:prstGeom prst="rect">
            <a:avLst/>
          </a:prstGeom>
        </p:spPr>
      </p:pic>
      <p:sp>
        <p:nvSpPr>
          <p:cNvPr id="3" name="TextBox 2"/>
          <p:cNvSpPr txBox="1"/>
          <p:nvPr/>
        </p:nvSpPr>
        <p:spPr>
          <a:xfrm>
            <a:off x="1210614" y="270456"/>
            <a:ext cx="10367493" cy="523220"/>
          </a:xfrm>
          <a:prstGeom prst="rect">
            <a:avLst/>
          </a:prstGeom>
          <a:noFill/>
        </p:spPr>
        <p:txBody>
          <a:bodyPr wrap="square" rtlCol="0">
            <a:spAutoFit/>
          </a:bodyPr>
          <a:lstStyle/>
          <a:p>
            <a:r>
              <a:rPr lang="mi-NZ" sz="2800" dirty="0">
                <a:solidFill>
                  <a:srgbClr val="FFC000"/>
                </a:solidFill>
                <a:latin typeface="Comic Sans MS" panose="030F0702030302020204" pitchFamily="66" charset="0"/>
              </a:rPr>
              <a:t>Watch the video then take a minute in silent reflection... </a:t>
            </a:r>
            <a:endParaRPr lang="en-NZ" sz="2800" dirty="0">
              <a:solidFill>
                <a:srgbClr val="FFC000"/>
              </a:solidFill>
              <a:latin typeface="Comic Sans MS" panose="030F0702030302020204" pitchFamily="66" charset="0"/>
            </a:endParaRPr>
          </a:p>
        </p:txBody>
      </p:sp>
    </p:spTree>
    <p:extLst>
      <p:ext uri="{BB962C8B-B14F-4D97-AF65-F5344CB8AC3E}">
        <p14:creationId xmlns:p14="http://schemas.microsoft.com/office/powerpoint/2010/main" val="353769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376" y="671691"/>
            <a:ext cx="11054687" cy="6186309"/>
          </a:xfrm>
          <a:prstGeom prst="rect">
            <a:avLst/>
          </a:prstGeom>
          <a:noFill/>
        </p:spPr>
        <p:txBody>
          <a:bodyPr wrap="square" rtlCol="0">
            <a:spAutoFit/>
          </a:bodyPr>
          <a:lstStyle/>
          <a:p>
            <a:pPr algn="just"/>
            <a:r>
              <a:rPr lang="en-NZ" sz="2200" b="1" dirty="0">
                <a:latin typeface="Comic Sans MS" panose="030F0702030302020204" pitchFamily="66" charset="0"/>
              </a:rPr>
              <a:t> </a:t>
            </a:r>
            <a:r>
              <a:rPr lang="en-NZ" sz="2800" dirty="0">
                <a:latin typeface="Comic Sans MS" panose="030F0702030302020204" pitchFamily="66" charset="0"/>
              </a:rPr>
              <a:t>65. In the first creation account in the Book of Genesis, God’s plan includes creating humanity. After the creation of man and woman, “God saw everything that he had made, and behold it was </a:t>
            </a:r>
            <a:r>
              <a:rPr lang="en-NZ" sz="2800" i="1" dirty="0">
                <a:latin typeface="Comic Sans MS" panose="030F0702030302020204" pitchFamily="66" charset="0"/>
              </a:rPr>
              <a:t>very good</a:t>
            </a:r>
            <a:r>
              <a:rPr lang="en-NZ" sz="2800" dirty="0">
                <a:latin typeface="Comic Sans MS" panose="030F0702030302020204" pitchFamily="66" charset="0"/>
              </a:rPr>
              <a:t>” (</a:t>
            </a:r>
            <a:r>
              <a:rPr lang="en-NZ" sz="2800" i="1" dirty="0">
                <a:latin typeface="Comic Sans MS" panose="030F0702030302020204" pitchFamily="66" charset="0"/>
              </a:rPr>
              <a:t>Gen </a:t>
            </a:r>
            <a:r>
              <a:rPr lang="en-NZ" sz="2800" dirty="0">
                <a:latin typeface="Comic Sans MS" panose="030F0702030302020204" pitchFamily="66" charset="0"/>
              </a:rPr>
              <a:t>1:31)…..How wonderful is the certainty that each human life is not adrift in the midst of hopeless chaos, in a world ruled by pure chance or endlessly recurring cycles!  The Creator can say to each one of us: “Before I formed you in the womb, I knew you” (</a:t>
            </a:r>
            <a:r>
              <a:rPr lang="en-NZ" sz="2800" i="1" dirty="0" err="1">
                <a:latin typeface="Comic Sans MS" panose="030F0702030302020204" pitchFamily="66" charset="0"/>
              </a:rPr>
              <a:t>Jer</a:t>
            </a:r>
            <a:r>
              <a:rPr lang="en-NZ" sz="2800" i="1" dirty="0">
                <a:latin typeface="Comic Sans MS" panose="030F0702030302020204" pitchFamily="66" charset="0"/>
              </a:rPr>
              <a:t> </a:t>
            </a:r>
            <a:r>
              <a:rPr lang="en-NZ" sz="2800" dirty="0">
                <a:latin typeface="Comic Sans MS" panose="030F0702030302020204" pitchFamily="66" charset="0"/>
              </a:rPr>
              <a:t>1:5). Each of us is willed, each of us is loved, each of us is necessary”.</a:t>
            </a:r>
          </a:p>
          <a:p>
            <a:pPr algn="just"/>
            <a:endParaRPr lang="en-NZ" sz="2800" dirty="0">
              <a:latin typeface="Comic Sans MS" panose="030F0702030302020204" pitchFamily="66" charset="0"/>
            </a:endParaRPr>
          </a:p>
          <a:p>
            <a:pPr algn="just"/>
            <a:endParaRPr lang="en-NZ" sz="2800" dirty="0">
              <a:latin typeface="Comic Sans MS" panose="030F0702030302020204" pitchFamily="66" charset="0"/>
            </a:endParaRPr>
          </a:p>
          <a:p>
            <a:pPr algn="just"/>
            <a:endParaRPr lang="en-NZ" sz="2200" dirty="0">
              <a:latin typeface="Comic Sans MS" panose="030F0702030302020204" pitchFamily="66" charset="0"/>
            </a:endParaRPr>
          </a:p>
          <a:p>
            <a:pPr algn="just"/>
            <a:endParaRPr lang="en-NZ" sz="2200" dirty="0">
              <a:latin typeface="Comic Sans MS" panose="030F0702030302020204" pitchFamily="66" charset="0"/>
            </a:endParaRPr>
          </a:p>
          <a:p>
            <a:pPr algn="ctr"/>
            <a:endParaRPr lang="en-NZ" sz="2200" dirty="0">
              <a:latin typeface="Comic Sans MS" panose="030F0702030302020204" pitchFamily="66" charset="0"/>
            </a:endParaRPr>
          </a:p>
          <a:p>
            <a:endParaRPr lang="en-NZ" sz="2200" dirty="0"/>
          </a:p>
        </p:txBody>
      </p:sp>
      <p:sp>
        <p:nvSpPr>
          <p:cNvPr id="3" name="Rectangle 2"/>
          <p:cNvSpPr/>
          <p:nvPr/>
        </p:nvSpPr>
        <p:spPr>
          <a:xfrm>
            <a:off x="0" y="220472"/>
            <a:ext cx="11505063" cy="369332"/>
          </a:xfrm>
          <a:prstGeom prst="rect">
            <a:avLst/>
          </a:prstGeom>
        </p:spPr>
        <p:txBody>
          <a:bodyPr wrap="square">
            <a:spAutoFit/>
          </a:bodyPr>
          <a:lstStyle/>
          <a:p>
            <a:pPr lvl="0"/>
            <a:r>
              <a:rPr lang="mi-NZ" b="1" i="1" dirty="0">
                <a:solidFill>
                  <a:schemeClr val="accent4">
                    <a:lumMod val="60000"/>
                    <a:lumOff val="40000"/>
                  </a:schemeClr>
                </a:solidFill>
              </a:rPr>
              <a:t>              Read Paragraph 65 Laudato Si</a:t>
            </a:r>
          </a:p>
        </p:txBody>
      </p:sp>
      <p:sp>
        <p:nvSpPr>
          <p:cNvPr id="5" name="TextBox 4">
            <a:extLst>
              <a:ext uri="{FF2B5EF4-FFF2-40B4-BE49-F238E27FC236}">
                <a16:creationId xmlns:a16="http://schemas.microsoft.com/office/drawing/2014/main" id="{913A67E6-8A68-4D19-AA25-F4E0E27BC742}"/>
              </a:ext>
            </a:extLst>
          </p:cNvPr>
          <p:cNvSpPr txBox="1"/>
          <p:nvPr/>
        </p:nvSpPr>
        <p:spPr>
          <a:xfrm>
            <a:off x="709368" y="5308671"/>
            <a:ext cx="10536701" cy="400110"/>
          </a:xfrm>
          <a:prstGeom prst="rect">
            <a:avLst/>
          </a:prstGeom>
          <a:solidFill>
            <a:schemeClr val="accent5"/>
          </a:solidFill>
        </p:spPr>
        <p:txBody>
          <a:bodyPr wrap="square" rtlCol="0">
            <a:spAutoFit/>
          </a:bodyPr>
          <a:lstStyle/>
          <a:p>
            <a:pPr algn="ctr"/>
            <a:r>
              <a:rPr lang="en-NZ" sz="2000" dirty="0">
                <a:latin typeface="Comic Sans MS" panose="030F0702030302020204" pitchFamily="66" charset="0"/>
              </a:rPr>
              <a:t>AA6 Year 1 AO1, </a:t>
            </a:r>
            <a:r>
              <a:rPr lang="en-NZ" sz="2000" u="sng" dirty="0">
                <a:latin typeface="Comic Sans MS" panose="030F0702030302020204" pitchFamily="66" charset="0"/>
              </a:rPr>
              <a:t>AA6</a:t>
            </a:r>
            <a:r>
              <a:rPr lang="en-NZ" sz="2000" dirty="0">
                <a:latin typeface="Comic Sans MS" panose="030F0702030302020204" pitchFamily="66" charset="0"/>
              </a:rPr>
              <a:t> Year 3 AO 1, AA4, Y5 AO1, AA5, </a:t>
            </a:r>
            <a:r>
              <a:rPr lang="en-NZ" sz="2000" dirty="0" err="1">
                <a:latin typeface="Comic Sans MS" panose="030F0702030302020204" pitchFamily="66" charset="0"/>
              </a:rPr>
              <a:t>Yr</a:t>
            </a:r>
            <a:r>
              <a:rPr lang="en-NZ" sz="2000" dirty="0">
                <a:latin typeface="Comic Sans MS" panose="030F0702030302020204" pitchFamily="66" charset="0"/>
              </a:rPr>
              <a:t> 7 AO1 </a:t>
            </a:r>
          </a:p>
        </p:txBody>
      </p:sp>
    </p:spTree>
    <p:extLst>
      <p:ext uri="{BB962C8B-B14F-4D97-AF65-F5344CB8AC3E}">
        <p14:creationId xmlns:p14="http://schemas.microsoft.com/office/powerpoint/2010/main" val="2062385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355" y="834207"/>
            <a:ext cx="6870072" cy="5816977"/>
          </a:xfrm>
          <a:prstGeom prst="rect">
            <a:avLst/>
          </a:prstGeom>
          <a:noFill/>
        </p:spPr>
        <p:txBody>
          <a:bodyPr wrap="square" rtlCol="0">
            <a:spAutoFit/>
          </a:bodyPr>
          <a:lstStyle/>
          <a:p>
            <a:pPr lvl="0"/>
            <a:r>
              <a:rPr lang="mi-NZ" sz="3200" dirty="0"/>
              <a:t>Share </a:t>
            </a:r>
            <a:r>
              <a:rPr lang="mi-NZ" sz="3200" b="1" dirty="0"/>
              <a:t>with someone beside you</a:t>
            </a:r>
            <a:r>
              <a:rPr lang="mi-NZ" sz="3200" dirty="0"/>
              <a:t>: </a:t>
            </a:r>
            <a:endParaRPr lang="en-NZ" sz="3200" dirty="0"/>
          </a:p>
          <a:p>
            <a:endParaRPr lang="mi-NZ" sz="4000" b="1" i="1" dirty="0">
              <a:solidFill>
                <a:srgbClr val="FFC000"/>
              </a:solidFill>
            </a:endParaRPr>
          </a:p>
          <a:p>
            <a:r>
              <a:rPr lang="mi-NZ" sz="4000" b="1" i="1" dirty="0">
                <a:solidFill>
                  <a:srgbClr val="FFC000"/>
                </a:solidFill>
              </a:rPr>
              <a:t>What does it feel like to be  </a:t>
            </a:r>
          </a:p>
          <a:p>
            <a:r>
              <a:rPr lang="mi-NZ" sz="4000" b="1" i="1" dirty="0">
                <a:solidFill>
                  <a:srgbClr val="FFC000"/>
                </a:solidFill>
              </a:rPr>
              <a:t>  “willed... </a:t>
            </a:r>
          </a:p>
          <a:p>
            <a:r>
              <a:rPr lang="mi-NZ" sz="4000" b="1" i="1" dirty="0">
                <a:solidFill>
                  <a:srgbClr val="FFC000"/>
                </a:solidFill>
              </a:rPr>
              <a:t>...loved ...</a:t>
            </a:r>
          </a:p>
          <a:p>
            <a:r>
              <a:rPr lang="mi-NZ" sz="4000" b="1" i="1" dirty="0">
                <a:solidFill>
                  <a:srgbClr val="FFC000"/>
                </a:solidFill>
              </a:rPr>
              <a:t>...necessary...”?</a:t>
            </a:r>
          </a:p>
          <a:p>
            <a:endParaRPr lang="mi-NZ" sz="4000" b="1" i="1" dirty="0">
              <a:solidFill>
                <a:srgbClr val="FFC000"/>
              </a:solidFill>
            </a:endParaRPr>
          </a:p>
          <a:p>
            <a:r>
              <a:rPr lang="mi-NZ" sz="4000" b="1" i="1" dirty="0">
                <a:solidFill>
                  <a:srgbClr val="FFC000"/>
                </a:solidFill>
              </a:rPr>
              <a:t>What does it say to us about each other?  </a:t>
            </a:r>
            <a:r>
              <a:rPr lang="mi-NZ" sz="4000" b="1" dirty="0">
                <a:solidFill>
                  <a:srgbClr val="FFC000"/>
                </a:solidFill>
              </a:rPr>
              <a:t>                                                                            </a:t>
            </a:r>
            <a:r>
              <a:rPr lang="mi-NZ" sz="2000" b="1" dirty="0">
                <a:solidFill>
                  <a:srgbClr val="FFC000"/>
                </a:solidFill>
              </a:rPr>
              <a:t>        </a:t>
            </a:r>
          </a:p>
          <a:p>
            <a:r>
              <a:rPr lang="mi-NZ" sz="2000" b="1" dirty="0">
                <a:solidFill>
                  <a:srgbClr val="FFC000"/>
                </a:solidFill>
              </a:rPr>
              <a:t>                                                                                            </a:t>
            </a:r>
            <a:r>
              <a:rPr lang="mi-NZ" sz="2000" b="1" dirty="0"/>
              <a:t>(3 minutes)</a:t>
            </a:r>
            <a:endParaRPr lang="en-NZ" sz="2000" b="1" dirty="0"/>
          </a:p>
        </p:txBody>
      </p:sp>
      <p:pic>
        <p:nvPicPr>
          <p:cNvPr id="6146" name="Picture 2" descr="http://i.dailymail.co.uk/i/pix/2013/11/20/article-2510595-198915E300000578-533_634x5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358" y="1079910"/>
            <a:ext cx="4969465" cy="46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553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9557" y="963608"/>
            <a:ext cx="10816917" cy="4401205"/>
          </a:xfrm>
          <a:prstGeom prst="rect">
            <a:avLst/>
          </a:prstGeom>
          <a:noFill/>
        </p:spPr>
        <p:txBody>
          <a:bodyPr wrap="square" rtlCol="0">
            <a:spAutoFit/>
          </a:bodyPr>
          <a:lstStyle/>
          <a:p>
            <a:pPr algn="just"/>
            <a:r>
              <a:rPr lang="en-NZ" sz="2800" b="1" dirty="0">
                <a:latin typeface="Comic Sans MS" panose="030F0702030302020204" pitchFamily="66" charset="0"/>
              </a:rPr>
              <a:t> </a:t>
            </a:r>
            <a:r>
              <a:rPr lang="en-NZ" sz="2800" dirty="0">
                <a:latin typeface="Comic Sans MS" panose="030F0702030302020204" pitchFamily="66" charset="0"/>
              </a:rPr>
              <a:t>66. ..’human life is grounded in three fundamental and closely intertwined relationships: with God, with our neighbour and with the earth itself. According to the Bible, these three vital relationships have been broken, both outwardly and within us…the harmony which Saint Francis of Assisi experienced with all creatures was seen as a healing of that </a:t>
            </a:r>
            <a:r>
              <a:rPr lang="en-NZ" sz="2800" dirty="0" err="1">
                <a:latin typeface="Comic Sans MS" panose="030F0702030302020204" pitchFamily="66" charset="0"/>
              </a:rPr>
              <a:t>rupture.This</a:t>
            </a:r>
            <a:r>
              <a:rPr lang="en-NZ" sz="2800" dirty="0">
                <a:latin typeface="Comic Sans MS" panose="030F0702030302020204" pitchFamily="66" charset="0"/>
              </a:rPr>
              <a:t> is a far cry from our situation today, where sin is manifest in all its destructive power in wars, the various forms of violence and abuse, the abandonment of the most vulnerable, and attacks on nature.</a:t>
            </a:r>
          </a:p>
        </p:txBody>
      </p:sp>
      <p:sp>
        <p:nvSpPr>
          <p:cNvPr id="3" name="Rectangle 2"/>
          <p:cNvSpPr/>
          <p:nvPr/>
        </p:nvSpPr>
        <p:spPr>
          <a:xfrm>
            <a:off x="288342" y="351009"/>
            <a:ext cx="2105833" cy="369332"/>
          </a:xfrm>
          <a:prstGeom prst="rect">
            <a:avLst/>
          </a:prstGeom>
        </p:spPr>
        <p:txBody>
          <a:bodyPr wrap="none">
            <a:spAutoFit/>
          </a:bodyPr>
          <a:lstStyle/>
          <a:p>
            <a:pPr lvl="0"/>
            <a:r>
              <a:rPr lang="mi-NZ" b="1" i="1" dirty="0">
                <a:solidFill>
                  <a:schemeClr val="accent4">
                    <a:lumMod val="60000"/>
                    <a:lumOff val="40000"/>
                  </a:schemeClr>
                </a:solidFill>
              </a:rPr>
              <a:t>Read Paragraph 66</a:t>
            </a:r>
            <a:r>
              <a:rPr lang="mi-NZ" b="1" dirty="0"/>
              <a:t> </a:t>
            </a:r>
          </a:p>
        </p:txBody>
      </p:sp>
      <p:sp>
        <p:nvSpPr>
          <p:cNvPr id="4" name="TextBox 3">
            <a:extLst>
              <a:ext uri="{FF2B5EF4-FFF2-40B4-BE49-F238E27FC236}">
                <a16:creationId xmlns:a16="http://schemas.microsoft.com/office/drawing/2014/main" id="{2BCC1457-1ED0-47D2-9793-03CD667BF5DF}"/>
              </a:ext>
            </a:extLst>
          </p:cNvPr>
          <p:cNvSpPr txBox="1"/>
          <p:nvPr/>
        </p:nvSpPr>
        <p:spPr>
          <a:xfrm>
            <a:off x="827649" y="5608080"/>
            <a:ext cx="10536701" cy="400110"/>
          </a:xfrm>
          <a:prstGeom prst="rect">
            <a:avLst/>
          </a:prstGeom>
          <a:solidFill>
            <a:schemeClr val="accent5"/>
          </a:solidFill>
        </p:spPr>
        <p:txBody>
          <a:bodyPr wrap="square" rtlCol="0">
            <a:spAutoFit/>
          </a:bodyPr>
          <a:lstStyle/>
          <a:p>
            <a:pPr algn="ctr"/>
            <a:r>
              <a:rPr lang="en-NZ" sz="2000" dirty="0">
                <a:latin typeface="Comic Sans MS" panose="030F0702030302020204" pitchFamily="66" charset="0"/>
              </a:rPr>
              <a:t>AA5 Year 1 AO2, AA6. Year 2, AO1; AA5 Year 4 AO 1, AA5, Y8 AO2, AA1. Yr6, AO1 </a:t>
            </a:r>
          </a:p>
        </p:txBody>
      </p:sp>
    </p:spTree>
    <p:extLst>
      <p:ext uri="{BB962C8B-B14F-4D97-AF65-F5344CB8AC3E}">
        <p14:creationId xmlns:p14="http://schemas.microsoft.com/office/powerpoint/2010/main" val="249158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475" y="548580"/>
            <a:ext cx="7582486" cy="6740307"/>
          </a:xfrm>
          <a:prstGeom prst="rect">
            <a:avLst/>
          </a:prstGeom>
          <a:noFill/>
        </p:spPr>
        <p:txBody>
          <a:bodyPr wrap="square" rtlCol="0">
            <a:spAutoFit/>
          </a:bodyPr>
          <a:lstStyle/>
          <a:p>
            <a:pPr lvl="0"/>
            <a:r>
              <a:rPr lang="mi-NZ" sz="3200" b="1" dirty="0"/>
              <a:t>In groups of 3 or 4</a:t>
            </a:r>
            <a:r>
              <a:rPr lang="mi-NZ" sz="3200" dirty="0"/>
              <a:t>, </a:t>
            </a:r>
            <a:r>
              <a:rPr lang="mi-NZ" sz="3200" b="1" dirty="0"/>
              <a:t>discuss:</a:t>
            </a:r>
            <a:endParaRPr lang="en-NZ" sz="3200" b="1" dirty="0"/>
          </a:p>
          <a:p>
            <a:r>
              <a:rPr lang="mi-NZ" sz="2800" b="1" dirty="0">
                <a:solidFill>
                  <a:srgbClr val="FFC000"/>
                </a:solidFill>
                <a:latin typeface="+mj-lt"/>
              </a:rPr>
              <a:t>In Maori spirituality we speak of the intrinsic </a:t>
            </a:r>
            <a:r>
              <a:rPr lang="mi-NZ" sz="2800" b="1" i="1" dirty="0">
                <a:solidFill>
                  <a:srgbClr val="FFC000"/>
                </a:solidFill>
                <a:latin typeface="+mj-lt"/>
              </a:rPr>
              <a:t>tapu</a:t>
            </a:r>
            <a:r>
              <a:rPr lang="mi-NZ" sz="2800" b="1" dirty="0">
                <a:solidFill>
                  <a:srgbClr val="FFC000"/>
                </a:solidFill>
                <a:latin typeface="+mj-lt"/>
              </a:rPr>
              <a:t> and the relational </a:t>
            </a:r>
            <a:r>
              <a:rPr lang="mi-NZ" sz="2800" b="1" i="1" dirty="0">
                <a:solidFill>
                  <a:srgbClr val="FFC000"/>
                </a:solidFill>
                <a:latin typeface="+mj-lt"/>
              </a:rPr>
              <a:t>tapu </a:t>
            </a:r>
            <a:r>
              <a:rPr lang="mi-NZ" sz="2800" b="1" dirty="0">
                <a:solidFill>
                  <a:srgbClr val="FFC000"/>
                </a:solidFill>
                <a:latin typeface="+mj-lt"/>
              </a:rPr>
              <a:t>between Atua, tangata and whenua.</a:t>
            </a:r>
          </a:p>
          <a:p>
            <a:endParaRPr lang="mi-NZ" sz="2800" b="1" dirty="0">
              <a:solidFill>
                <a:srgbClr val="FFC000"/>
              </a:solidFill>
              <a:latin typeface="+mj-lt"/>
            </a:endParaRPr>
          </a:p>
          <a:p>
            <a:pPr marL="457200" indent="-457200">
              <a:buFont typeface="Arial" panose="020B0604020202020204" pitchFamily="34" charset="0"/>
              <a:buChar char="•"/>
            </a:pPr>
            <a:r>
              <a:rPr lang="mi-NZ" sz="2800" b="1" i="1" dirty="0">
                <a:solidFill>
                  <a:srgbClr val="FFC000"/>
                </a:solidFill>
                <a:latin typeface="+mj-lt"/>
              </a:rPr>
              <a:t>How does this relate to what Pope Francis is saying about human life?</a:t>
            </a:r>
          </a:p>
          <a:p>
            <a:endParaRPr lang="en-NZ" sz="2800" b="1" dirty="0">
              <a:solidFill>
                <a:srgbClr val="FFC000"/>
              </a:solidFill>
              <a:latin typeface="+mj-lt"/>
            </a:endParaRPr>
          </a:p>
          <a:p>
            <a:pPr marL="457200" indent="-457200">
              <a:buFont typeface="Arial" panose="020B0604020202020204" pitchFamily="34" charset="0"/>
              <a:buChar char="•"/>
            </a:pPr>
            <a:r>
              <a:rPr lang="mi-NZ" sz="2800" b="1" i="1" dirty="0">
                <a:solidFill>
                  <a:srgbClr val="FFC000"/>
                </a:solidFill>
                <a:latin typeface="+mj-lt"/>
              </a:rPr>
              <a:t>Can you identify specific times and places (globally and in Aoteraoa New Zealand) where the harmony between the Creator, humanity and creation was/is being disrupted?                                                                                                                          </a:t>
            </a:r>
          </a:p>
          <a:p>
            <a:r>
              <a:rPr lang="mi-NZ" sz="3200" i="1" dirty="0">
                <a:solidFill>
                  <a:srgbClr val="FFC000"/>
                </a:solidFill>
              </a:rPr>
              <a:t>                                                                 </a:t>
            </a:r>
            <a:r>
              <a:rPr lang="mi-NZ" sz="2000" dirty="0"/>
              <a:t>( 5 minutes)</a:t>
            </a:r>
            <a:endParaRPr lang="en-NZ" sz="2000" dirty="0"/>
          </a:p>
          <a:p>
            <a:r>
              <a:rPr lang="mi-NZ" sz="3200" b="1" dirty="0">
                <a:solidFill>
                  <a:srgbClr val="FFC000"/>
                </a:solidFill>
                <a:latin typeface="Comic Sans MS" panose="030F0702030302020204" pitchFamily="66" charset="0"/>
              </a:rPr>
              <a:t> </a:t>
            </a:r>
            <a:endParaRPr lang="en-NZ" sz="3200" b="1" dirty="0">
              <a:solidFill>
                <a:srgbClr val="FFC000"/>
              </a:solidFill>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1" y="2360808"/>
            <a:ext cx="4149860" cy="1972041"/>
          </a:xfrm>
          <a:prstGeom prst="rect">
            <a:avLst/>
          </a:prstGeom>
        </p:spPr>
      </p:pic>
      <p:pic>
        <p:nvPicPr>
          <p:cNvPr id="7170" name="Picture 2" descr="https://encrypted-tbn3.gstatic.com/images?q=tbn:ANd9GcSIwaysX2YIYKZDzvtV30ifVFGICgLD-vfr7zkAQWTS_xfIbn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1" y="1280160"/>
            <a:ext cx="4149859" cy="1080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encrypted-tbn3.gstatic.com/images?q=tbn:ANd9GcSIwaysX2YIYKZDzvtV30ifVFGICgLD-vfr7zkAQWTS_xfIbn3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960" y="4332849"/>
            <a:ext cx="4149859" cy="1080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98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985"/>
            <a:ext cx="12192000" cy="6400342"/>
          </a:xfrm>
          <a:prstGeom prst="rect">
            <a:avLst/>
          </a:prstGeom>
        </p:spPr>
        <p:txBody>
          <a:bodyPr wrap="square">
            <a:spAutoFit/>
          </a:bodyPr>
          <a:lstStyle/>
          <a:p>
            <a:pPr lvl="0">
              <a:lnSpc>
                <a:spcPct val="107000"/>
              </a:lnSpc>
              <a:spcAft>
                <a:spcPts val="0"/>
              </a:spcAft>
            </a:pPr>
            <a:endPar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0"/>
              </a:spcAft>
            </a:pPr>
            <a:r>
              <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The stories from Genesis bear witness to everything being interconnected.</a:t>
            </a:r>
            <a:endParaRPr lang="en-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0"/>
              </a:spcAft>
            </a:pPr>
            <a:endParaRPr lang="en-NZ" sz="2800"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lvl="0">
              <a:lnSpc>
                <a:spcPct val="107000"/>
              </a:lnSpc>
              <a:spcAft>
                <a:spcPts val="0"/>
              </a:spcAft>
            </a:pPr>
            <a:r>
              <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Discuss the meaning of these words:</a:t>
            </a:r>
            <a:endParaRPr lang="en-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1828800" indent="-457200">
              <a:lnSpc>
                <a:spcPct val="107000"/>
              </a:lnSpc>
              <a:spcAft>
                <a:spcPts val="0"/>
              </a:spcAft>
              <a:buFont typeface="Arial" panose="020B0604020202020204" pitchFamily="34" charset="0"/>
              <a:buChar char="•"/>
            </a:pPr>
            <a:r>
              <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Fraternity / whakawhanaungatanga </a:t>
            </a:r>
          </a:p>
          <a:p>
            <a:pPr marL="1828800" indent="-457200">
              <a:lnSpc>
                <a:spcPct val="107000"/>
              </a:lnSpc>
              <a:spcAft>
                <a:spcPts val="0"/>
              </a:spcAft>
              <a:buFont typeface="Arial" panose="020B0604020202020204" pitchFamily="34" charset="0"/>
              <a:buChar char="•"/>
            </a:pPr>
            <a:r>
              <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Justice / pono</a:t>
            </a:r>
            <a:endParaRPr lang="en-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1828800" indent="-457200">
              <a:lnSpc>
                <a:spcPct val="107000"/>
              </a:lnSpc>
              <a:spcAft>
                <a:spcPts val="0"/>
              </a:spcAft>
              <a:buFont typeface="Arial" panose="020B0604020202020204" pitchFamily="34" charset="0"/>
              <a:buChar char="•"/>
            </a:pPr>
            <a:r>
              <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Faithfulness / tumanako</a:t>
            </a:r>
          </a:p>
          <a:p>
            <a:pPr marL="1371600" algn="ctr">
              <a:lnSpc>
                <a:spcPct val="107000"/>
              </a:lnSpc>
              <a:spcAft>
                <a:spcPts val="0"/>
              </a:spcAft>
            </a:pPr>
            <a:endPar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1828800" indent="-457200">
              <a:lnSpc>
                <a:spcPct val="107000"/>
              </a:lnSpc>
              <a:spcAft>
                <a:spcPts val="0"/>
              </a:spcAft>
              <a:buFont typeface="Arial" panose="020B0604020202020204" pitchFamily="34" charset="0"/>
              <a:buChar char="•"/>
            </a:pPr>
            <a:r>
              <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How do these words relate to a tikanga Maori approach to care for the environment?                                            </a:t>
            </a:r>
            <a:endParaRPr lang="en-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1371600">
              <a:lnSpc>
                <a:spcPct val="107000"/>
              </a:lnSpc>
              <a:spcAft>
                <a:spcPts val="0"/>
              </a:spcAft>
            </a:pPr>
            <a:endPar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marL="1828800" indent="-457200">
              <a:lnSpc>
                <a:spcPct val="107000"/>
              </a:lnSpc>
              <a:spcAft>
                <a:spcPts val="0"/>
              </a:spcAft>
              <a:buFont typeface="Arial" panose="020B0604020202020204" pitchFamily="34" charset="0"/>
              <a:buChar char="•"/>
            </a:pPr>
            <a:r>
              <a:rPr lang="mi-NZ" sz="2800" b="1"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How might they influence our relationships in Aotearoa</a:t>
            </a:r>
            <a:r>
              <a:rPr lang="mi-NZ" sz="2800" dirty="0">
                <a:solidFill>
                  <a:srgbClr val="FFC000"/>
                </a:solidFill>
                <a:latin typeface="Comic Sans MS" panose="030F0702030302020204" pitchFamily="66" charset="0"/>
                <a:ea typeface="Calibri" panose="020F0502020204030204" pitchFamily="34" charset="0"/>
                <a:cs typeface="Times New Roman" panose="02020603050405020304" pitchFamily="18" charset="0"/>
              </a:rPr>
              <a:t>?</a:t>
            </a:r>
            <a:endParaRPr lang="en-NZ" sz="2800" dirty="0">
              <a:solidFill>
                <a:srgbClr val="FFC000"/>
              </a:solidFill>
              <a:latin typeface="Comic Sans MS" panose="030F0702030302020204" pitchFamily="66" charset="0"/>
              <a:ea typeface="Calibri" panose="020F0502020204030204" pitchFamily="34" charset="0"/>
              <a:cs typeface="Times New Roman" panose="02020603050405020304" pitchFamily="18" charset="0"/>
            </a:endParaRPr>
          </a:p>
          <a:p>
            <a:pPr lvl="0" algn="r">
              <a:lnSpc>
                <a:spcPct val="107000"/>
              </a:lnSpc>
              <a:spcAft>
                <a:spcPts val="800"/>
              </a:spcAft>
            </a:pPr>
            <a:r>
              <a:rPr lang="mi-NZ" sz="2000" dirty="0">
                <a:latin typeface="Corbel" panose="020B0503020204020204" pitchFamily="34" charset="0"/>
                <a:ea typeface="Calibri" panose="020F0502020204030204" pitchFamily="34" charset="0"/>
                <a:cs typeface="Times New Roman" panose="02020603050405020304" pitchFamily="18" charset="0"/>
              </a:rPr>
              <a:t>(5 minutes)</a:t>
            </a:r>
            <a:endParaRPr lang="en-NZ" sz="2000" dirty="0">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5" name="Picture 2" descr="https://encrypted-tbn0.gstatic.com/images?q=tbn:ANd9GcST5BlOFvwQtTo8e7wwzqrB2Cx9R6Qbb1OqIfbIZha_clOEzB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989444" y="2000306"/>
            <a:ext cx="2132216" cy="2019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34797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1041</TotalTime>
  <Words>1228</Words>
  <Application>Microsoft Office PowerPoint</Application>
  <PresentationFormat>Widescreen</PresentationFormat>
  <Paragraphs>120</Paragraphs>
  <Slides>18</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Corbel</vt:lpstr>
      <vt:lpstr>Comic Sans MS</vt:lpstr>
      <vt:lpstr>AR CENA</vt:lpstr>
      <vt:lpstr>Courier New</vt:lpstr>
      <vt:lpstr>Depth</vt:lpstr>
      <vt:lpstr> Laudato Si,   Stewardship    &amp; Social Justice Kia Kororiatia, kaitiakitanga me  te tika  </vt:lpstr>
      <vt:lpstr>PowerPoint Presentation</vt:lpstr>
      <vt:lpstr>In  preparation  for  this  session  teachers  have  had  the  opportunity  to  read  the  following:               1. paragraphs 65, 66, 67 and 69 of Laudato Si ,             2.  the Theological Focus GOD-TE ATUA-IO MATUA KORE,               3.  Achievement objectives  Y1-8 for the strand  (These were included as resources with this powerpoint.)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Staff Meeting  in Preparation  for the God Strand</dc:title>
  <dc:creator>Margaret Fitzpatrick</dc:creator>
  <cp:lastModifiedBy>Michelle Jarvis</cp:lastModifiedBy>
  <cp:revision>64</cp:revision>
  <cp:lastPrinted>2015-06-25T00:27:26Z</cp:lastPrinted>
  <dcterms:created xsi:type="dcterms:W3CDTF">2015-06-23T09:28:34Z</dcterms:created>
  <dcterms:modified xsi:type="dcterms:W3CDTF">2019-08-09T02:09:54Z</dcterms:modified>
</cp:coreProperties>
</file>